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7" r:id="rId2"/>
    <p:sldId id="268" r:id="rId3"/>
    <p:sldId id="256" r:id="rId4"/>
    <p:sldId id="257" r:id="rId5"/>
    <p:sldId id="258" r:id="rId6"/>
    <p:sldId id="259" r:id="rId7"/>
    <p:sldId id="260" r:id="rId8"/>
    <p:sldId id="270" r:id="rId9"/>
    <p:sldId id="269" r:id="rId10"/>
    <p:sldId id="272" r:id="rId11"/>
    <p:sldId id="271" r:id="rId12"/>
    <p:sldId id="273" r:id="rId13"/>
    <p:sldId id="274" r:id="rId14"/>
    <p:sldId id="275" r:id="rId15"/>
    <p:sldId id="276" r:id="rId16"/>
    <p:sldId id="277" r:id="rId17"/>
    <p:sldId id="278" r:id="rId18"/>
    <p:sldId id="279" r:id="rId19"/>
    <p:sldId id="280" r:id="rId20"/>
    <p:sldId id="261" r:id="rId21"/>
    <p:sldId id="262" r:id="rId22"/>
    <p:sldId id="263" r:id="rId23"/>
    <p:sldId id="264" r:id="rId24"/>
    <p:sldId id="265" r:id="rId25"/>
    <p:sldId id="266"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7" autoAdjust="0"/>
    <p:restoredTop sz="94660"/>
  </p:normalViewPr>
  <p:slideViewPr>
    <p:cSldViewPr snapToGrid="0">
      <p:cViewPr varScale="1">
        <p:scale>
          <a:sx n="119" d="100"/>
          <a:sy n="119" d="100"/>
        </p:scale>
        <p:origin x="96" y="21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l-NL" smtClean="0"/>
              <a:t>Klik om de stijl te bewerken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l-NL" smtClean="0"/>
              <a:t>Klik om de stijl te bewerken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smtClean="0"/>
              <a:t>Klik om de stijl te bewerken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l-NL" smtClean="0"/>
              <a:t>Klik om de stijl te bewerken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smtClean="0"/>
              <a:t>Klik om de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l-NL" smtClean="0"/>
              <a:t>Klik om de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l-NL" smtClean="0"/>
              <a:t>Klik om de stijl te bewerken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l-NL" smtClean="0"/>
              <a:t>Klik om de stijl te bewerken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2/26/2014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planning%202014%20definitief.xl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JTon1966@kpnmail.n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027739" y="533400"/>
            <a:ext cx="8915399" cy="2262781"/>
          </a:xfrm>
        </p:spPr>
        <p:txBody>
          <a:bodyPr/>
          <a:lstStyle/>
          <a:p>
            <a:r>
              <a:rPr lang="nl-NL" dirty="0" smtClean="0"/>
              <a:t>Teampresentaties 2014 </a:t>
            </a:r>
            <a:endParaRPr lang="nl-NL" sz="2400" dirty="0"/>
          </a:p>
        </p:txBody>
      </p:sp>
      <p:sp>
        <p:nvSpPr>
          <p:cNvPr id="3" name="Ondertitel 2"/>
          <p:cNvSpPr>
            <a:spLocks noGrp="1"/>
          </p:cNvSpPr>
          <p:nvPr>
            <p:ph type="subTitle" idx="1"/>
          </p:nvPr>
        </p:nvSpPr>
        <p:spPr>
          <a:xfrm>
            <a:off x="6232358" y="4777379"/>
            <a:ext cx="5272254" cy="1126283"/>
          </a:xfrm>
        </p:spPr>
        <p:txBody>
          <a:bodyPr>
            <a:normAutofit fontScale="55000" lnSpcReduction="20000"/>
          </a:bodyPr>
          <a:lstStyle/>
          <a:p>
            <a:endParaRPr lang="nl-NL" dirty="0" smtClean="0"/>
          </a:p>
          <a:p>
            <a:endParaRPr lang="nl-NL" dirty="0"/>
          </a:p>
          <a:p>
            <a:r>
              <a:rPr lang="nl-NL" sz="2200" dirty="0" smtClean="0"/>
              <a:t>Korte toelichting door de voorzitter</a:t>
            </a:r>
          </a:p>
          <a:p>
            <a:r>
              <a:rPr lang="nl-NL" dirty="0"/>
              <a:t>	</a:t>
            </a:r>
            <a:r>
              <a:rPr lang="nl-NL" dirty="0" smtClean="0"/>
              <a:t>															</a:t>
            </a:r>
            <a:r>
              <a:rPr lang="nl-NL" b="1" dirty="0" smtClean="0"/>
              <a:t>	</a:t>
            </a:r>
            <a:endParaRPr lang="nl-NL" b="1" dirty="0"/>
          </a:p>
        </p:txBody>
      </p:sp>
    </p:spTree>
    <p:extLst>
      <p:ext uri="{BB962C8B-B14F-4D97-AF65-F5344CB8AC3E}">
        <p14:creationId xmlns:p14="http://schemas.microsoft.com/office/powerpoint/2010/main" val="1366831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16675" y="1786160"/>
            <a:ext cx="8911687" cy="1280890"/>
          </a:xfrm>
        </p:spPr>
        <p:txBody>
          <a:bodyPr>
            <a:normAutofit fontScale="90000"/>
          </a:bodyPr>
          <a:lstStyle/>
          <a:p>
            <a:r>
              <a:rPr lang="nl-NL" dirty="0" smtClean="0"/>
              <a:t>Zaterdagochtenden er op uit!</a:t>
            </a:r>
            <a:br>
              <a:rPr lang="nl-NL" dirty="0" smtClean="0"/>
            </a:br>
            <a:r>
              <a:rPr lang="nl-NL" dirty="0"/>
              <a:t/>
            </a:r>
            <a:br>
              <a:rPr lang="nl-NL" dirty="0"/>
            </a:br>
            <a:r>
              <a:rPr lang="nl-NL" dirty="0" smtClean="0"/>
              <a:t>														</a:t>
            </a:r>
            <a:r>
              <a:rPr lang="nl-NL" sz="1800" dirty="0" smtClean="0"/>
              <a:t>door Ton Diepeveen</a:t>
            </a:r>
            <a:endParaRPr lang="nl-NL" dirty="0"/>
          </a:p>
        </p:txBody>
      </p:sp>
    </p:spTree>
    <p:extLst>
      <p:ext uri="{BB962C8B-B14F-4D97-AF65-F5344CB8AC3E}">
        <p14:creationId xmlns:p14="http://schemas.microsoft.com/office/powerpoint/2010/main" val="3827584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Zaterdagochtenden er op uit met TCV</a:t>
            </a:r>
            <a:endParaRPr lang="nl-NL" dirty="0"/>
          </a:p>
        </p:txBody>
      </p:sp>
      <p:sp>
        <p:nvSpPr>
          <p:cNvPr id="3" name="Tijdelijke aanduiding voor inhoud 2"/>
          <p:cNvSpPr>
            <a:spLocks noGrp="1"/>
          </p:cNvSpPr>
          <p:nvPr>
            <p:ph idx="1"/>
          </p:nvPr>
        </p:nvSpPr>
        <p:spPr>
          <a:xfrm>
            <a:off x="1733550" y="2409825"/>
            <a:ext cx="10201275" cy="3777622"/>
          </a:xfrm>
        </p:spPr>
        <p:txBody>
          <a:bodyPr>
            <a:normAutofit/>
          </a:bodyPr>
          <a:lstStyle/>
          <a:p>
            <a:r>
              <a:rPr lang="nl-NL" sz="2400" dirty="0" smtClean="0"/>
              <a:t>Wegkapitein voor deze ritten: Rob Golbach/Antoon Hoekjen</a:t>
            </a:r>
          </a:p>
          <a:p>
            <a:r>
              <a:rPr lang="nl-NL" sz="2400" dirty="0" smtClean="0"/>
              <a:t>Schitterende routes</a:t>
            </a:r>
          </a:p>
          <a:p>
            <a:r>
              <a:rPr lang="nl-NL" sz="2400" dirty="0" smtClean="0"/>
              <a:t>Let op de planning: meestal vroege vogels!</a:t>
            </a:r>
          </a:p>
          <a:p>
            <a:r>
              <a:rPr lang="nl-NL" sz="2400" dirty="0" smtClean="0"/>
              <a:t>Per keer bekijkt Rob of er in 1 of 2 groepen gereden wordt</a:t>
            </a:r>
          </a:p>
          <a:p>
            <a:r>
              <a:rPr lang="nl-NL" sz="2400" dirty="0" smtClean="0">
                <a:hlinkClick r:id="rId2" action="ppaction://hlinkfile"/>
              </a:rPr>
              <a:t>planning 2014 definitief.xls</a:t>
            </a:r>
            <a:endParaRPr lang="nl-NL" sz="2400" dirty="0" smtClean="0"/>
          </a:p>
          <a:p>
            <a:endParaRPr lang="nl-NL" sz="2400" dirty="0"/>
          </a:p>
        </p:txBody>
      </p:sp>
    </p:spTree>
    <p:extLst>
      <p:ext uri="{BB962C8B-B14F-4D97-AF65-F5344CB8AC3E}">
        <p14:creationId xmlns:p14="http://schemas.microsoft.com/office/powerpoint/2010/main" val="27131471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209800" y="1466852"/>
            <a:ext cx="7772400" cy="1235223"/>
          </a:xfrm>
        </p:spPr>
        <p:txBody>
          <a:bodyPr>
            <a:normAutofit fontScale="90000"/>
          </a:bodyPr>
          <a:lstStyle/>
          <a:p>
            <a:r>
              <a:rPr lang="nl-NL" dirty="0" smtClean="0"/>
              <a:t>Promotieploeg </a:t>
            </a:r>
            <a:br>
              <a:rPr lang="nl-NL" dirty="0" smtClean="0"/>
            </a:br>
            <a:r>
              <a:rPr lang="nl-NL" dirty="0"/>
              <a:t>	</a:t>
            </a:r>
            <a:r>
              <a:rPr lang="nl-NL" dirty="0" smtClean="0"/>
              <a:t>							</a:t>
            </a:r>
            <a:r>
              <a:rPr lang="nl-NL" sz="2000" dirty="0" smtClean="0"/>
              <a:t>door Jan van Bussel en Jos Koedijk</a:t>
            </a:r>
            <a:endParaRPr lang="nl-NL" dirty="0"/>
          </a:p>
        </p:txBody>
      </p:sp>
      <p:sp>
        <p:nvSpPr>
          <p:cNvPr id="3" name="Ondertitel 2"/>
          <p:cNvSpPr>
            <a:spLocks noGrp="1"/>
          </p:cNvSpPr>
          <p:nvPr>
            <p:ph type="subTitle" idx="1"/>
          </p:nvPr>
        </p:nvSpPr>
        <p:spPr>
          <a:xfrm>
            <a:off x="2895600" y="2852936"/>
            <a:ext cx="6400800" cy="3319264"/>
          </a:xfrm>
        </p:spPr>
        <p:txBody>
          <a:bodyPr/>
          <a:lstStyle/>
          <a:p>
            <a:r>
              <a:rPr lang="nl-NL" b="1" dirty="0" smtClean="0">
                <a:solidFill>
                  <a:schemeClr val="accent1">
                    <a:lumMod val="75000"/>
                  </a:schemeClr>
                </a:solidFill>
              </a:rPr>
              <a:t>Twee opdrachten</a:t>
            </a:r>
          </a:p>
          <a:p>
            <a:endParaRPr lang="nl-NL" b="1" dirty="0">
              <a:solidFill>
                <a:schemeClr val="accent1">
                  <a:lumMod val="75000"/>
                </a:schemeClr>
              </a:solidFill>
            </a:endParaRPr>
          </a:p>
          <a:p>
            <a:r>
              <a:rPr lang="nl-NL" b="1" dirty="0" smtClean="0">
                <a:solidFill>
                  <a:schemeClr val="accent1">
                    <a:lumMod val="75000"/>
                  </a:schemeClr>
                </a:solidFill>
              </a:rPr>
              <a:t>Hoe realiseren we ledenaanwas</a:t>
            </a:r>
          </a:p>
          <a:p>
            <a:endParaRPr lang="nl-NL" b="1" dirty="0">
              <a:solidFill>
                <a:schemeClr val="accent1">
                  <a:lumMod val="75000"/>
                </a:schemeClr>
              </a:solidFill>
            </a:endParaRPr>
          </a:p>
          <a:p>
            <a:r>
              <a:rPr lang="nl-NL" b="1" dirty="0" smtClean="0">
                <a:solidFill>
                  <a:schemeClr val="accent1">
                    <a:lumMod val="75000"/>
                  </a:schemeClr>
                </a:solidFill>
              </a:rPr>
              <a:t>Onderzoek samenwerking met anderen</a:t>
            </a:r>
          </a:p>
          <a:p>
            <a:r>
              <a:rPr lang="nl-NL" b="1" dirty="0" smtClean="0">
                <a:solidFill>
                  <a:schemeClr val="accent1">
                    <a:lumMod val="75000"/>
                  </a:schemeClr>
                </a:solidFill>
              </a:rPr>
              <a:t> </a:t>
            </a:r>
            <a:endParaRPr lang="nl-NL" b="1" dirty="0">
              <a:solidFill>
                <a:schemeClr val="accent1">
                  <a:lumMod val="75000"/>
                </a:schemeClr>
              </a:solidFill>
            </a:endParaRPr>
          </a:p>
        </p:txBody>
      </p:sp>
    </p:spTree>
    <p:extLst>
      <p:ext uri="{BB962C8B-B14F-4D97-AF65-F5344CB8AC3E}">
        <p14:creationId xmlns:p14="http://schemas.microsoft.com/office/powerpoint/2010/main" val="2527092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91544" y="404664"/>
            <a:ext cx="8229600" cy="1800200"/>
          </a:xfrm>
        </p:spPr>
        <p:txBody>
          <a:bodyPr/>
          <a:lstStyle/>
          <a:p>
            <a:r>
              <a:rPr lang="nl-NL" dirty="0" smtClean="0"/>
              <a:t/>
            </a:r>
            <a:br>
              <a:rPr lang="nl-NL" dirty="0" smtClean="0"/>
            </a:br>
            <a:r>
              <a:rPr lang="nl-NL" dirty="0" smtClean="0"/>
              <a:t>Kernwoorden</a:t>
            </a:r>
            <a:br>
              <a:rPr lang="nl-NL" dirty="0" smtClean="0"/>
            </a:br>
            <a:endParaRPr lang="nl-NL" dirty="0"/>
          </a:p>
        </p:txBody>
      </p:sp>
      <p:sp>
        <p:nvSpPr>
          <p:cNvPr id="3" name="Tijdelijke aanduiding voor inhoud 2"/>
          <p:cNvSpPr>
            <a:spLocks noGrp="1"/>
          </p:cNvSpPr>
          <p:nvPr>
            <p:ph idx="1"/>
          </p:nvPr>
        </p:nvSpPr>
        <p:spPr>
          <a:xfrm>
            <a:off x="1981200" y="2132857"/>
            <a:ext cx="8229600" cy="3993307"/>
          </a:xfrm>
        </p:spPr>
        <p:txBody>
          <a:bodyPr/>
          <a:lstStyle/>
          <a:p>
            <a:pPr>
              <a:buFont typeface="Wingdings" panose="05000000000000000000" pitchFamily="2" charset="2"/>
              <a:buChar char="q"/>
            </a:pPr>
            <a:r>
              <a:rPr lang="nl-NL" dirty="0" smtClean="0">
                <a:solidFill>
                  <a:schemeClr val="accent1">
                    <a:lumMod val="75000"/>
                  </a:schemeClr>
                </a:solidFill>
              </a:rPr>
              <a:t>Op zoek naar gouden tips m.b.t. ledenaanwas</a:t>
            </a:r>
          </a:p>
          <a:p>
            <a:pPr>
              <a:buFont typeface="Wingdings" panose="05000000000000000000" pitchFamily="2" charset="2"/>
              <a:buChar char="q"/>
            </a:pPr>
            <a:r>
              <a:rPr lang="nl-NL" dirty="0" smtClean="0">
                <a:solidFill>
                  <a:schemeClr val="accent1">
                    <a:lumMod val="75000"/>
                  </a:schemeClr>
                </a:solidFill>
              </a:rPr>
              <a:t>Op zoek naar meer verenigingsgevoel</a:t>
            </a:r>
          </a:p>
          <a:p>
            <a:pPr>
              <a:buFont typeface="Wingdings" panose="05000000000000000000" pitchFamily="2" charset="2"/>
              <a:buChar char="q"/>
            </a:pPr>
            <a:r>
              <a:rPr lang="nl-NL" dirty="0" smtClean="0">
                <a:solidFill>
                  <a:schemeClr val="accent1">
                    <a:lumMod val="75000"/>
                  </a:schemeClr>
                </a:solidFill>
              </a:rPr>
              <a:t>Is samenwerking met anderen een optie</a:t>
            </a:r>
          </a:p>
          <a:p>
            <a:pPr>
              <a:buFont typeface="Wingdings" panose="05000000000000000000" pitchFamily="2" charset="2"/>
              <a:buChar char="q"/>
            </a:pPr>
            <a:r>
              <a:rPr lang="nl-NL" dirty="0" smtClean="0">
                <a:solidFill>
                  <a:schemeClr val="accent1">
                    <a:lumMod val="75000"/>
                  </a:schemeClr>
                </a:solidFill>
              </a:rPr>
              <a:t>Welke partners zijn voor ons interessant</a:t>
            </a:r>
          </a:p>
          <a:p>
            <a:pPr>
              <a:buFont typeface="Wingdings" panose="05000000000000000000" pitchFamily="2" charset="2"/>
              <a:buChar char="q"/>
            </a:pPr>
            <a:endParaRPr lang="nl-NL" dirty="0" smtClean="0">
              <a:solidFill>
                <a:schemeClr val="accent1">
                  <a:lumMod val="75000"/>
                </a:schemeClr>
              </a:solidFill>
            </a:endParaRPr>
          </a:p>
          <a:p>
            <a:pPr>
              <a:buNone/>
            </a:pPr>
            <a:r>
              <a:rPr lang="nl-NL" dirty="0" smtClean="0">
                <a:solidFill>
                  <a:schemeClr val="accent1">
                    <a:lumMod val="75000"/>
                  </a:schemeClr>
                </a:solidFill>
              </a:rPr>
              <a:t>         </a:t>
            </a:r>
          </a:p>
          <a:p>
            <a:pPr>
              <a:buNone/>
            </a:pPr>
            <a:endParaRPr lang="nl-NL" dirty="0" smtClean="0">
              <a:solidFill>
                <a:schemeClr val="accent1">
                  <a:lumMod val="75000"/>
                </a:schemeClr>
              </a:solidFill>
            </a:endParaRPr>
          </a:p>
          <a:p>
            <a:pPr>
              <a:buNone/>
            </a:pPr>
            <a:r>
              <a:rPr lang="nl-NL" dirty="0" smtClean="0">
                <a:solidFill>
                  <a:schemeClr val="accent1">
                    <a:lumMod val="75000"/>
                  </a:schemeClr>
                </a:solidFill>
              </a:rPr>
              <a:t>                     Welke keuzes maken wij</a:t>
            </a:r>
          </a:p>
          <a:p>
            <a:pPr>
              <a:buFont typeface="Wingdings" panose="05000000000000000000" pitchFamily="2" charset="2"/>
              <a:buChar char="q"/>
            </a:pPr>
            <a:endParaRPr lang="nl-NL" dirty="0" smtClean="0">
              <a:solidFill>
                <a:schemeClr val="accent1">
                  <a:lumMod val="75000"/>
                </a:schemeClr>
              </a:solidFill>
            </a:endParaRPr>
          </a:p>
          <a:p>
            <a:pPr marL="0" indent="0">
              <a:buNone/>
            </a:pPr>
            <a:endParaRPr lang="nl-NL" dirty="0">
              <a:solidFill>
                <a:schemeClr val="accent1">
                  <a:lumMod val="75000"/>
                </a:schemeClr>
              </a:solidFill>
            </a:endParaRPr>
          </a:p>
        </p:txBody>
      </p:sp>
      <p:sp>
        <p:nvSpPr>
          <p:cNvPr id="4" name="PIJL-RECHTS 3"/>
          <p:cNvSpPr/>
          <p:nvPr/>
        </p:nvSpPr>
        <p:spPr>
          <a:xfrm>
            <a:off x="1719883" y="490954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2333925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81200" y="620688"/>
            <a:ext cx="8229600" cy="1872208"/>
          </a:xfrm>
        </p:spPr>
        <p:txBody>
          <a:bodyPr/>
          <a:lstStyle/>
          <a:p>
            <a:r>
              <a:rPr lang="nl-NL" dirty="0" smtClean="0"/>
              <a:t>Last Gear – Eerbeek</a:t>
            </a:r>
            <a:br>
              <a:rPr lang="nl-NL" dirty="0" smtClean="0"/>
            </a:br>
            <a:r>
              <a:rPr lang="nl-NL" dirty="0" smtClean="0"/>
              <a:t>2000</a:t>
            </a:r>
            <a:endParaRPr lang="nl-NL" dirty="0"/>
          </a:p>
        </p:txBody>
      </p:sp>
      <p:sp>
        <p:nvSpPr>
          <p:cNvPr id="3" name="Tijdelijke aanduiding voor inhoud 2"/>
          <p:cNvSpPr>
            <a:spLocks noGrp="1"/>
          </p:cNvSpPr>
          <p:nvPr>
            <p:ph idx="1"/>
          </p:nvPr>
        </p:nvSpPr>
        <p:spPr>
          <a:xfrm>
            <a:off x="1981200" y="2636913"/>
            <a:ext cx="8229600" cy="3489251"/>
          </a:xfrm>
        </p:spPr>
        <p:txBody>
          <a:bodyPr>
            <a:normAutofit/>
          </a:bodyPr>
          <a:lstStyle/>
          <a:p>
            <a:pPr>
              <a:buFont typeface="Wingdings" panose="05000000000000000000" pitchFamily="2" charset="2"/>
              <a:buChar char="q"/>
            </a:pPr>
            <a:endParaRPr lang="nl-NL" dirty="0" smtClean="0"/>
          </a:p>
          <a:p>
            <a:pPr>
              <a:buFont typeface="Wingdings" panose="05000000000000000000" pitchFamily="2" charset="2"/>
              <a:buChar char="q"/>
            </a:pPr>
            <a:endParaRPr lang="nl-NL" dirty="0"/>
          </a:p>
          <a:p>
            <a:pPr>
              <a:buFont typeface="Wingdings" panose="05000000000000000000" pitchFamily="2" charset="2"/>
              <a:buChar char="q"/>
            </a:pPr>
            <a:r>
              <a:rPr lang="nl-NL" dirty="0" smtClean="0">
                <a:solidFill>
                  <a:schemeClr val="accent1">
                    <a:lumMod val="75000"/>
                  </a:schemeClr>
                </a:solidFill>
              </a:rPr>
              <a:t>100 leden</a:t>
            </a:r>
          </a:p>
          <a:p>
            <a:pPr>
              <a:buFont typeface="Wingdings" panose="05000000000000000000" pitchFamily="2" charset="2"/>
              <a:buChar char="q"/>
            </a:pPr>
            <a:r>
              <a:rPr lang="nl-NL" dirty="0" smtClean="0">
                <a:solidFill>
                  <a:schemeClr val="accent1">
                    <a:lumMod val="75000"/>
                  </a:schemeClr>
                </a:solidFill>
              </a:rPr>
              <a:t>Grotendeels mannen</a:t>
            </a:r>
          </a:p>
          <a:p>
            <a:pPr>
              <a:buFont typeface="Wingdings" panose="05000000000000000000" pitchFamily="2" charset="2"/>
              <a:buChar char="q"/>
            </a:pPr>
            <a:r>
              <a:rPr lang="nl-NL" dirty="0" smtClean="0">
                <a:solidFill>
                  <a:schemeClr val="accent1">
                    <a:lumMod val="75000"/>
                  </a:schemeClr>
                </a:solidFill>
              </a:rPr>
              <a:t>Trainingen ‘</a:t>
            </a:r>
            <a:r>
              <a:rPr lang="nl-NL" dirty="0" err="1" smtClean="0">
                <a:solidFill>
                  <a:schemeClr val="accent1">
                    <a:lumMod val="75000"/>
                  </a:schemeClr>
                </a:solidFill>
              </a:rPr>
              <a:t>Loreley</a:t>
            </a:r>
            <a:r>
              <a:rPr lang="nl-NL" dirty="0" smtClean="0">
                <a:solidFill>
                  <a:schemeClr val="accent1">
                    <a:lumMod val="75000"/>
                  </a:schemeClr>
                </a:solidFill>
              </a:rPr>
              <a:t> constructie</a:t>
            </a:r>
          </a:p>
          <a:p>
            <a:pPr>
              <a:buFont typeface="Wingdings" panose="05000000000000000000" pitchFamily="2" charset="2"/>
              <a:buChar char="q"/>
            </a:pPr>
            <a:endParaRPr lang="nl-NL" dirty="0" smtClean="0">
              <a:solidFill>
                <a:schemeClr val="accent1">
                  <a:lumMod val="75000"/>
                </a:schemeClr>
              </a:solidFill>
            </a:endParaRPr>
          </a:p>
          <a:p>
            <a:pPr>
              <a:buNone/>
            </a:pPr>
            <a:r>
              <a:rPr lang="nl-NL" dirty="0" smtClean="0">
                <a:solidFill>
                  <a:schemeClr val="accent1">
                    <a:lumMod val="75000"/>
                  </a:schemeClr>
                </a:solidFill>
              </a:rPr>
              <a:t>  </a:t>
            </a:r>
          </a:p>
          <a:p>
            <a:pPr>
              <a:buNone/>
            </a:pPr>
            <a:r>
              <a:rPr lang="nl-NL" dirty="0" smtClean="0">
                <a:solidFill>
                  <a:schemeClr val="accent1">
                    <a:lumMod val="75000"/>
                  </a:schemeClr>
                </a:solidFill>
              </a:rPr>
              <a:t>               Weinig toegevoegde waarde</a:t>
            </a:r>
          </a:p>
          <a:p>
            <a:pPr marL="0" indent="0">
              <a:buNone/>
            </a:pPr>
            <a:endParaRPr lang="nl-NL" dirty="0" smtClean="0"/>
          </a:p>
          <a:p>
            <a:pPr>
              <a:buFont typeface="Wingdings" panose="05000000000000000000" pitchFamily="2" charset="2"/>
              <a:buChar char="q"/>
            </a:pPr>
            <a:endParaRPr lang="nl-NL" dirty="0"/>
          </a:p>
        </p:txBody>
      </p:sp>
      <p:sp>
        <p:nvSpPr>
          <p:cNvPr id="4" name="PIJL-RECHTS 3"/>
          <p:cNvSpPr/>
          <p:nvPr/>
        </p:nvSpPr>
        <p:spPr>
          <a:xfrm>
            <a:off x="1297360" y="542084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589296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81200" y="404664"/>
            <a:ext cx="8229600" cy="1728192"/>
          </a:xfrm>
        </p:spPr>
        <p:txBody>
          <a:bodyPr/>
          <a:lstStyle/>
          <a:p>
            <a:r>
              <a:rPr lang="nl-NL" dirty="0" smtClean="0"/>
              <a:t>Last Gear - Eerbeek</a:t>
            </a:r>
            <a:br>
              <a:rPr lang="nl-NL" dirty="0" smtClean="0"/>
            </a:br>
            <a:r>
              <a:rPr lang="nl-NL" dirty="0" smtClean="0"/>
              <a:t>2014</a:t>
            </a:r>
            <a:endParaRPr lang="nl-NL" dirty="0"/>
          </a:p>
        </p:txBody>
      </p:sp>
      <p:sp>
        <p:nvSpPr>
          <p:cNvPr id="3" name="Tijdelijke aanduiding voor inhoud 2"/>
          <p:cNvSpPr>
            <a:spLocks noGrp="1"/>
          </p:cNvSpPr>
          <p:nvPr>
            <p:ph idx="1"/>
          </p:nvPr>
        </p:nvSpPr>
        <p:spPr>
          <a:xfrm>
            <a:off x="1981200" y="2708921"/>
            <a:ext cx="8229600" cy="3417243"/>
          </a:xfrm>
        </p:spPr>
        <p:txBody>
          <a:bodyPr>
            <a:normAutofit/>
          </a:bodyPr>
          <a:lstStyle/>
          <a:p>
            <a:pPr>
              <a:buFont typeface="Wingdings" panose="05000000000000000000" pitchFamily="2" charset="2"/>
              <a:buChar char="q"/>
            </a:pPr>
            <a:r>
              <a:rPr lang="nl-NL" dirty="0" smtClean="0">
                <a:solidFill>
                  <a:schemeClr val="accent1">
                    <a:lumMod val="75000"/>
                  </a:schemeClr>
                </a:solidFill>
              </a:rPr>
              <a:t>Bloeiende vereniging met zo’n 300 leden</a:t>
            </a:r>
          </a:p>
          <a:p>
            <a:pPr>
              <a:buFont typeface="Wingdings" panose="05000000000000000000" pitchFamily="2" charset="2"/>
              <a:buChar char="q"/>
            </a:pPr>
            <a:r>
              <a:rPr lang="nl-NL" dirty="0" smtClean="0">
                <a:solidFill>
                  <a:schemeClr val="accent1">
                    <a:lumMod val="75000"/>
                  </a:schemeClr>
                </a:solidFill>
              </a:rPr>
              <a:t>Mannen, vrouwen en jeugd</a:t>
            </a:r>
          </a:p>
          <a:p>
            <a:pPr>
              <a:buFont typeface="Wingdings" panose="05000000000000000000" pitchFamily="2" charset="2"/>
              <a:buChar char="q"/>
            </a:pPr>
            <a:r>
              <a:rPr lang="nl-NL" dirty="0" smtClean="0">
                <a:solidFill>
                  <a:schemeClr val="accent1">
                    <a:lumMod val="75000"/>
                  </a:schemeClr>
                </a:solidFill>
              </a:rPr>
              <a:t>Trainingen vanuit een clubgebouw</a:t>
            </a:r>
          </a:p>
          <a:p>
            <a:pPr marL="0" indent="0">
              <a:buNone/>
            </a:pPr>
            <a:endParaRPr lang="nl-NL" dirty="0">
              <a:solidFill>
                <a:schemeClr val="accent1">
                  <a:lumMod val="75000"/>
                </a:schemeClr>
              </a:solidFill>
            </a:endParaRPr>
          </a:p>
          <a:p>
            <a:pPr marL="0" indent="0">
              <a:buNone/>
            </a:pPr>
            <a:r>
              <a:rPr lang="nl-NL" dirty="0" smtClean="0"/>
              <a:t> </a:t>
            </a:r>
          </a:p>
          <a:p>
            <a:pPr algn="ctr">
              <a:buNone/>
            </a:pPr>
            <a:r>
              <a:rPr lang="nl-NL" sz="4400" dirty="0">
                <a:solidFill>
                  <a:schemeClr val="accent1">
                    <a:lumMod val="75000"/>
                  </a:schemeClr>
                </a:solidFill>
              </a:rPr>
              <a:t>     Wat is hun succesformule?</a:t>
            </a:r>
          </a:p>
        </p:txBody>
      </p:sp>
      <p:sp>
        <p:nvSpPr>
          <p:cNvPr id="4" name="PIJL-RECHTS 3"/>
          <p:cNvSpPr/>
          <p:nvPr/>
        </p:nvSpPr>
        <p:spPr>
          <a:xfrm>
            <a:off x="1021520" y="490954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17880099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81200" y="628650"/>
            <a:ext cx="8229600" cy="1504206"/>
          </a:xfrm>
        </p:spPr>
        <p:txBody>
          <a:bodyPr/>
          <a:lstStyle/>
          <a:p>
            <a:r>
              <a:rPr lang="nl-NL" dirty="0" smtClean="0"/>
              <a:t>Ledengroei</a:t>
            </a:r>
            <a:br>
              <a:rPr lang="nl-NL" dirty="0" smtClean="0"/>
            </a:b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lgn="ctr">
              <a:buNone/>
            </a:pPr>
            <a:r>
              <a:rPr lang="nl-NL" dirty="0" smtClean="0">
                <a:solidFill>
                  <a:schemeClr val="bg2">
                    <a:lumMod val="50000"/>
                  </a:schemeClr>
                </a:solidFill>
              </a:rPr>
              <a:t>Deels aansluitend bij huidige initiatieven </a:t>
            </a:r>
          </a:p>
          <a:p>
            <a:pPr marL="0" indent="0" algn="ctr">
              <a:buNone/>
            </a:pPr>
            <a:r>
              <a:rPr lang="nl-NL" dirty="0" smtClean="0">
                <a:solidFill>
                  <a:schemeClr val="bg2">
                    <a:lumMod val="50000"/>
                  </a:schemeClr>
                </a:solidFill>
              </a:rPr>
              <a:t>binnen TC Veluwe</a:t>
            </a:r>
          </a:p>
          <a:p>
            <a:pPr marL="0" indent="0">
              <a:buNone/>
            </a:pPr>
            <a:endParaRPr lang="nl-NL" dirty="0" smtClean="0">
              <a:solidFill>
                <a:schemeClr val="bg2">
                  <a:lumMod val="50000"/>
                </a:schemeClr>
              </a:solidFill>
            </a:endParaRPr>
          </a:p>
          <a:p>
            <a:pPr>
              <a:buFont typeface="Wingdings" panose="05000000000000000000" pitchFamily="2" charset="2"/>
              <a:buChar char="q"/>
            </a:pPr>
            <a:r>
              <a:rPr lang="nl-NL" dirty="0" smtClean="0">
                <a:solidFill>
                  <a:schemeClr val="bg2">
                    <a:lumMod val="50000"/>
                  </a:schemeClr>
                </a:solidFill>
              </a:rPr>
              <a:t>Open trainingen inclusief begeleiding</a:t>
            </a:r>
          </a:p>
          <a:p>
            <a:pPr>
              <a:buFont typeface="Wingdings" panose="05000000000000000000" pitchFamily="2" charset="2"/>
              <a:buChar char="q"/>
            </a:pPr>
            <a:r>
              <a:rPr lang="nl-NL" dirty="0" err="1" smtClean="0">
                <a:solidFill>
                  <a:schemeClr val="bg2">
                    <a:lumMod val="50000"/>
                  </a:schemeClr>
                </a:solidFill>
              </a:rPr>
              <a:t>FietsFit</a:t>
            </a:r>
            <a:r>
              <a:rPr lang="nl-NL" dirty="0" smtClean="0">
                <a:solidFill>
                  <a:schemeClr val="bg2">
                    <a:lumMod val="50000"/>
                  </a:schemeClr>
                </a:solidFill>
              </a:rPr>
              <a:t> – kant en klaar programma NTFU</a:t>
            </a:r>
          </a:p>
          <a:p>
            <a:pPr lvl="1">
              <a:buFont typeface="Wingdings" panose="05000000000000000000" pitchFamily="2" charset="2"/>
              <a:buChar char="Ø"/>
            </a:pPr>
            <a:r>
              <a:rPr lang="nl-NL" dirty="0" smtClean="0">
                <a:solidFill>
                  <a:schemeClr val="bg2">
                    <a:lumMod val="50000"/>
                  </a:schemeClr>
                </a:solidFill>
              </a:rPr>
              <a:t>Onervaren/ beginnende fietsers enthousiasmeren</a:t>
            </a:r>
          </a:p>
          <a:p>
            <a:pPr>
              <a:buFont typeface="Wingdings" panose="05000000000000000000" pitchFamily="2" charset="2"/>
              <a:buChar char="q"/>
            </a:pPr>
            <a:r>
              <a:rPr lang="nl-NL" dirty="0" smtClean="0">
                <a:solidFill>
                  <a:schemeClr val="bg2">
                    <a:lumMod val="50000"/>
                  </a:schemeClr>
                </a:solidFill>
              </a:rPr>
              <a:t>Lady’s ‘</a:t>
            </a:r>
            <a:r>
              <a:rPr lang="nl-NL" dirty="0" err="1" smtClean="0">
                <a:solidFill>
                  <a:schemeClr val="bg2">
                    <a:lumMod val="50000"/>
                  </a:schemeClr>
                </a:solidFill>
              </a:rPr>
              <a:t>only</a:t>
            </a:r>
            <a:r>
              <a:rPr lang="nl-NL" dirty="0" smtClean="0">
                <a:solidFill>
                  <a:schemeClr val="bg2">
                    <a:lumMod val="50000"/>
                  </a:schemeClr>
                </a:solidFill>
              </a:rPr>
              <a:t>’</a:t>
            </a:r>
          </a:p>
          <a:p>
            <a:pPr lvl="1">
              <a:buFont typeface="Wingdings" panose="05000000000000000000" pitchFamily="2" charset="2"/>
              <a:buChar char="Ø"/>
            </a:pPr>
            <a:r>
              <a:rPr lang="nl-NL" dirty="0" smtClean="0">
                <a:solidFill>
                  <a:schemeClr val="bg2">
                    <a:lumMod val="50000"/>
                  </a:schemeClr>
                </a:solidFill>
              </a:rPr>
              <a:t>Andere benadering/ intenties</a:t>
            </a:r>
          </a:p>
          <a:p>
            <a:pPr>
              <a:buFont typeface="Wingdings" panose="05000000000000000000" pitchFamily="2" charset="2"/>
              <a:buChar char="q"/>
            </a:pPr>
            <a:r>
              <a:rPr lang="nl-NL" dirty="0" smtClean="0">
                <a:solidFill>
                  <a:schemeClr val="bg2">
                    <a:lumMod val="50000"/>
                  </a:schemeClr>
                </a:solidFill>
              </a:rPr>
              <a:t>Jeugd </a:t>
            </a:r>
            <a:r>
              <a:rPr lang="nl-NL" dirty="0">
                <a:solidFill>
                  <a:schemeClr val="bg2">
                    <a:lumMod val="50000"/>
                  </a:schemeClr>
                </a:solidFill>
              </a:rPr>
              <a:t>+</a:t>
            </a:r>
            <a:r>
              <a:rPr lang="nl-NL" dirty="0" smtClean="0">
                <a:solidFill>
                  <a:schemeClr val="bg2">
                    <a:lumMod val="50000"/>
                  </a:schemeClr>
                </a:solidFill>
              </a:rPr>
              <a:t> veel begeleiding</a:t>
            </a:r>
          </a:p>
          <a:p>
            <a:pPr>
              <a:buFont typeface="Wingdings" panose="05000000000000000000" pitchFamily="2" charset="2"/>
              <a:buChar char="q"/>
            </a:pPr>
            <a:r>
              <a:rPr lang="nl-NL" dirty="0" smtClean="0">
                <a:solidFill>
                  <a:schemeClr val="bg2">
                    <a:lumMod val="50000"/>
                  </a:schemeClr>
                </a:solidFill>
              </a:rPr>
              <a:t>Clubgebouw </a:t>
            </a:r>
          </a:p>
          <a:p>
            <a:pPr lvl="1">
              <a:buFont typeface="Wingdings" panose="05000000000000000000" pitchFamily="2" charset="2"/>
              <a:buChar char="Ø"/>
            </a:pPr>
            <a:r>
              <a:rPr lang="nl-NL" dirty="0" smtClean="0">
                <a:solidFill>
                  <a:schemeClr val="bg2">
                    <a:lumMod val="50000"/>
                  </a:schemeClr>
                </a:solidFill>
              </a:rPr>
              <a:t>Verenigingsgevoel, saamhorigheid, gezelligheid</a:t>
            </a:r>
          </a:p>
          <a:p>
            <a:pPr marL="0" indent="0">
              <a:buNone/>
            </a:pPr>
            <a:endParaRPr lang="nl-NL" dirty="0" smtClean="0"/>
          </a:p>
          <a:p>
            <a:pPr>
              <a:buFont typeface="Wingdings" panose="05000000000000000000" pitchFamily="2" charset="2"/>
              <a:buChar char="q"/>
            </a:pPr>
            <a:endParaRPr lang="nl-NL" dirty="0" smtClean="0"/>
          </a:p>
          <a:p>
            <a:pPr>
              <a:buFont typeface="Wingdings" panose="05000000000000000000" pitchFamily="2" charset="2"/>
              <a:buChar char="q"/>
            </a:pPr>
            <a:endParaRPr lang="nl-NL" dirty="0"/>
          </a:p>
        </p:txBody>
      </p:sp>
    </p:spTree>
    <p:extLst>
      <p:ext uri="{BB962C8B-B14F-4D97-AF65-F5344CB8AC3E}">
        <p14:creationId xmlns:p14="http://schemas.microsoft.com/office/powerpoint/2010/main" val="14225429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Gesprekken</a:t>
            </a:r>
            <a:endParaRPr lang="nl-NL" dirty="0"/>
          </a:p>
        </p:txBody>
      </p:sp>
      <p:sp>
        <p:nvSpPr>
          <p:cNvPr id="3" name="Tijdelijke aanduiding voor inhoud 2"/>
          <p:cNvSpPr>
            <a:spLocks noGrp="1"/>
          </p:cNvSpPr>
          <p:nvPr>
            <p:ph idx="1"/>
          </p:nvPr>
        </p:nvSpPr>
        <p:spPr/>
        <p:txBody>
          <a:bodyPr>
            <a:normAutofit fontScale="77500" lnSpcReduction="20000"/>
          </a:bodyPr>
          <a:lstStyle/>
          <a:p>
            <a:pPr>
              <a:buFont typeface="Wingdings" panose="05000000000000000000" pitchFamily="2" charset="2"/>
              <a:buChar char="q"/>
            </a:pPr>
            <a:r>
              <a:rPr lang="nl-NL" dirty="0" smtClean="0">
                <a:solidFill>
                  <a:schemeClr val="bg2">
                    <a:lumMod val="50000"/>
                  </a:schemeClr>
                </a:solidFill>
              </a:rPr>
              <a:t>Verkennende gesprekken met:</a:t>
            </a:r>
          </a:p>
          <a:p>
            <a:pPr marL="0" indent="0">
              <a:buNone/>
            </a:pPr>
            <a:endParaRPr lang="nl-NL" dirty="0" smtClean="0">
              <a:solidFill>
                <a:schemeClr val="bg2">
                  <a:lumMod val="50000"/>
                </a:schemeClr>
              </a:solidFill>
            </a:endParaRPr>
          </a:p>
          <a:p>
            <a:pPr lvl="4">
              <a:buFont typeface="Wingdings" panose="05000000000000000000" pitchFamily="2" charset="2"/>
              <a:buChar char="Ø"/>
            </a:pPr>
            <a:r>
              <a:rPr lang="nl-NL" sz="2400" dirty="0">
                <a:solidFill>
                  <a:schemeClr val="bg2">
                    <a:lumMod val="50000"/>
                  </a:schemeClr>
                </a:solidFill>
              </a:rPr>
              <a:t>DSO/ IJsvereniging</a:t>
            </a:r>
          </a:p>
          <a:p>
            <a:pPr lvl="4">
              <a:buFont typeface="Wingdings" panose="05000000000000000000" pitchFamily="2" charset="2"/>
              <a:buChar char="Ø"/>
            </a:pPr>
            <a:r>
              <a:rPr lang="nl-NL" sz="2400" dirty="0">
                <a:solidFill>
                  <a:schemeClr val="bg2">
                    <a:lumMod val="50000"/>
                  </a:schemeClr>
                </a:solidFill>
              </a:rPr>
              <a:t>Atletiekvereniging </a:t>
            </a:r>
            <a:r>
              <a:rPr lang="nl-NL" sz="2400" dirty="0" err="1">
                <a:solidFill>
                  <a:schemeClr val="bg2">
                    <a:lumMod val="50000"/>
                  </a:schemeClr>
                </a:solidFill>
              </a:rPr>
              <a:t>Cialfo</a:t>
            </a:r>
            <a:r>
              <a:rPr lang="nl-NL" dirty="0" smtClean="0">
                <a:solidFill>
                  <a:schemeClr val="bg2">
                    <a:lumMod val="50000"/>
                  </a:schemeClr>
                </a:solidFill>
              </a:rPr>
              <a:t>		</a:t>
            </a:r>
          </a:p>
          <a:p>
            <a:pPr marL="0" indent="0">
              <a:buNone/>
            </a:pPr>
            <a:r>
              <a:rPr lang="nl-NL" dirty="0" smtClean="0">
                <a:solidFill>
                  <a:schemeClr val="bg2">
                    <a:lumMod val="50000"/>
                  </a:schemeClr>
                </a:solidFill>
              </a:rPr>
              <a:t>		</a:t>
            </a:r>
          </a:p>
          <a:p>
            <a:pPr lvl="4">
              <a:buFont typeface="Wingdings" panose="05000000000000000000" pitchFamily="2" charset="2"/>
              <a:buChar char="Ø"/>
            </a:pPr>
            <a:r>
              <a:rPr lang="nl-NL" sz="2400" dirty="0">
                <a:solidFill>
                  <a:schemeClr val="bg2">
                    <a:lumMod val="50000"/>
                  </a:schemeClr>
                </a:solidFill>
              </a:rPr>
              <a:t>In 2</a:t>
            </a:r>
            <a:r>
              <a:rPr lang="nl-NL" sz="2400" baseline="30000" dirty="0">
                <a:solidFill>
                  <a:schemeClr val="bg2">
                    <a:lumMod val="50000"/>
                  </a:schemeClr>
                </a:solidFill>
              </a:rPr>
              <a:t>e</a:t>
            </a:r>
            <a:r>
              <a:rPr lang="nl-NL" sz="2400" dirty="0">
                <a:solidFill>
                  <a:schemeClr val="bg2">
                    <a:lumMod val="50000"/>
                  </a:schemeClr>
                </a:solidFill>
              </a:rPr>
              <a:t> instantie heeft SV Wissel </a:t>
            </a:r>
          </a:p>
          <a:p>
            <a:pPr marL="1828800" lvl="4" indent="0">
              <a:buNone/>
            </a:pPr>
            <a:r>
              <a:rPr lang="nl-NL" sz="2400" dirty="0">
                <a:solidFill>
                  <a:schemeClr val="bg2">
                    <a:lumMod val="50000"/>
                  </a:schemeClr>
                </a:solidFill>
              </a:rPr>
              <a:t>   toenadering gezocht</a:t>
            </a:r>
          </a:p>
          <a:p>
            <a:pPr marL="0" indent="0" algn="ctr">
              <a:buNone/>
            </a:pPr>
            <a:endParaRPr lang="nl-NL" dirty="0">
              <a:solidFill>
                <a:schemeClr val="bg2">
                  <a:lumMod val="50000"/>
                </a:schemeClr>
              </a:solidFill>
            </a:endParaRPr>
          </a:p>
          <a:p>
            <a:pPr marL="0" indent="0">
              <a:buNone/>
            </a:pPr>
            <a:r>
              <a:rPr lang="nl-NL" sz="3200" dirty="0" err="1" smtClean="0">
                <a:solidFill>
                  <a:schemeClr val="bg2">
                    <a:lumMod val="50000"/>
                  </a:schemeClr>
                </a:solidFill>
              </a:rPr>
              <a:t>Cialfo</a:t>
            </a:r>
            <a:r>
              <a:rPr lang="nl-NL" sz="3200" dirty="0" smtClean="0">
                <a:solidFill>
                  <a:schemeClr val="bg2">
                    <a:lumMod val="50000"/>
                  </a:schemeClr>
                </a:solidFill>
              </a:rPr>
              <a:t> </a:t>
            </a:r>
            <a:r>
              <a:rPr lang="nl-NL" sz="3200" dirty="0">
                <a:solidFill>
                  <a:schemeClr val="bg2">
                    <a:lumMod val="50000"/>
                  </a:schemeClr>
                </a:solidFill>
              </a:rPr>
              <a:t>en SV Wissel </a:t>
            </a:r>
          </a:p>
          <a:p>
            <a:pPr marL="0" indent="0">
              <a:buNone/>
            </a:pPr>
            <a:r>
              <a:rPr lang="nl-NL" sz="3200" dirty="0">
                <a:solidFill>
                  <a:schemeClr val="bg2">
                    <a:lumMod val="50000"/>
                  </a:schemeClr>
                </a:solidFill>
              </a:rPr>
              <a:t>zijn bereid om (inhoudelijke) samenwerking nader te onderzoeken</a:t>
            </a:r>
          </a:p>
        </p:txBody>
      </p:sp>
      <p:sp>
        <p:nvSpPr>
          <p:cNvPr id="4" name="PIJL-RECHTS 3"/>
          <p:cNvSpPr/>
          <p:nvPr/>
        </p:nvSpPr>
        <p:spPr>
          <a:xfrm>
            <a:off x="1475916" y="467942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7224975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Ons voorstel</a:t>
            </a:r>
            <a:endParaRPr lang="nl-NL" dirty="0"/>
          </a:p>
        </p:txBody>
      </p:sp>
      <p:sp>
        <p:nvSpPr>
          <p:cNvPr id="3" name="Tijdelijke aanduiding voor inhoud 2"/>
          <p:cNvSpPr>
            <a:spLocks noGrp="1"/>
          </p:cNvSpPr>
          <p:nvPr>
            <p:ph idx="1"/>
          </p:nvPr>
        </p:nvSpPr>
        <p:spPr/>
        <p:txBody>
          <a:bodyPr/>
          <a:lstStyle/>
          <a:p>
            <a:pPr marL="0" indent="0">
              <a:buNone/>
            </a:pPr>
            <a:endParaRPr lang="nl-NL" dirty="0" smtClean="0"/>
          </a:p>
          <a:p>
            <a:pPr marL="0" indent="0">
              <a:buNone/>
            </a:pPr>
            <a:endParaRPr lang="nl-NL" dirty="0" smtClean="0"/>
          </a:p>
          <a:p>
            <a:pPr>
              <a:buFont typeface="Wingdings" panose="05000000000000000000" pitchFamily="2" charset="2"/>
              <a:buChar char="q"/>
            </a:pPr>
            <a:r>
              <a:rPr lang="nl-NL" dirty="0" smtClean="0">
                <a:solidFill>
                  <a:schemeClr val="bg2">
                    <a:lumMod val="50000"/>
                  </a:schemeClr>
                </a:solidFill>
              </a:rPr>
              <a:t>Onderzoek tot (inhoudelijke) samenwerking met een andere vereniging met als doel om minimaal een eigen accommodatie te realiseren</a:t>
            </a:r>
          </a:p>
          <a:p>
            <a:pPr marL="0" indent="0">
              <a:buNone/>
            </a:pPr>
            <a:endParaRPr lang="nl-NL" dirty="0">
              <a:solidFill>
                <a:schemeClr val="bg2">
                  <a:lumMod val="50000"/>
                </a:schemeClr>
              </a:solidFill>
            </a:endParaRPr>
          </a:p>
          <a:p>
            <a:pPr>
              <a:buFont typeface="Wingdings" panose="05000000000000000000" pitchFamily="2" charset="2"/>
              <a:buChar char="q"/>
            </a:pPr>
            <a:r>
              <a:rPr lang="nl-NL" dirty="0" smtClean="0">
                <a:solidFill>
                  <a:schemeClr val="bg2">
                    <a:lumMod val="50000"/>
                  </a:schemeClr>
                </a:solidFill>
              </a:rPr>
              <a:t>Opstellen van een nieuw </a:t>
            </a:r>
            <a:r>
              <a:rPr lang="nl-NL" i="1" u="sng" dirty="0" smtClean="0">
                <a:solidFill>
                  <a:schemeClr val="bg2">
                    <a:lumMod val="50000"/>
                  </a:schemeClr>
                </a:solidFill>
              </a:rPr>
              <a:t>meerjaren</a:t>
            </a:r>
            <a:r>
              <a:rPr lang="nl-NL" dirty="0" smtClean="0">
                <a:solidFill>
                  <a:schemeClr val="bg2">
                    <a:lumMod val="50000"/>
                  </a:schemeClr>
                </a:solidFill>
              </a:rPr>
              <a:t> beleidsplan met als doel om stapsgewijs te werken aan </a:t>
            </a:r>
            <a:r>
              <a:rPr lang="nl-NL" sz="2800" b="1" dirty="0">
                <a:solidFill>
                  <a:schemeClr val="bg2">
                    <a:lumMod val="50000"/>
                  </a:schemeClr>
                </a:solidFill>
              </a:rPr>
              <a:t> </a:t>
            </a:r>
            <a:endParaRPr lang="nl-NL" sz="2800" b="1" dirty="0" smtClean="0">
              <a:solidFill>
                <a:schemeClr val="bg2">
                  <a:lumMod val="50000"/>
                </a:schemeClr>
              </a:solidFill>
            </a:endParaRPr>
          </a:p>
          <a:p>
            <a:pPr marL="0" indent="0">
              <a:buNone/>
            </a:pPr>
            <a:r>
              <a:rPr lang="nl-NL" sz="2800" b="1" dirty="0">
                <a:solidFill>
                  <a:schemeClr val="bg2">
                    <a:lumMod val="50000"/>
                  </a:schemeClr>
                </a:solidFill>
              </a:rPr>
              <a:t>	</a:t>
            </a:r>
            <a:r>
              <a:rPr lang="nl-NL" sz="2800" b="1" dirty="0" smtClean="0">
                <a:solidFill>
                  <a:schemeClr val="bg2">
                    <a:lumMod val="50000"/>
                  </a:schemeClr>
                </a:solidFill>
              </a:rPr>
              <a:t>verenigingsgevoel </a:t>
            </a:r>
            <a:r>
              <a:rPr lang="nl-NL" sz="2800" b="1" dirty="0">
                <a:solidFill>
                  <a:schemeClr val="bg2">
                    <a:lumMod val="50000"/>
                  </a:schemeClr>
                </a:solidFill>
              </a:rPr>
              <a:t>en ledengroei</a:t>
            </a:r>
          </a:p>
          <a:p>
            <a:pPr>
              <a:buFont typeface="Wingdings" panose="05000000000000000000" pitchFamily="2" charset="2"/>
              <a:buChar char="q"/>
            </a:pPr>
            <a:endParaRPr lang="nl-NL" dirty="0" smtClean="0"/>
          </a:p>
          <a:p>
            <a:pPr marL="0" indent="0">
              <a:buNone/>
            </a:pPr>
            <a:endParaRPr lang="nl-NL" dirty="0"/>
          </a:p>
        </p:txBody>
      </p:sp>
    </p:spTree>
    <p:extLst>
      <p:ext uri="{BB962C8B-B14F-4D97-AF65-F5344CB8AC3E}">
        <p14:creationId xmlns:p14="http://schemas.microsoft.com/office/powerpoint/2010/main" val="4113277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Vervolg</a:t>
            </a:r>
            <a:endParaRPr lang="nl-NL" dirty="0"/>
          </a:p>
        </p:txBody>
      </p:sp>
      <p:sp>
        <p:nvSpPr>
          <p:cNvPr id="3" name="Tijdelijke aanduiding voor inhoud 2"/>
          <p:cNvSpPr>
            <a:spLocks noGrp="1"/>
          </p:cNvSpPr>
          <p:nvPr>
            <p:ph idx="1"/>
          </p:nvPr>
        </p:nvSpPr>
        <p:spPr>
          <a:xfrm>
            <a:off x="1981200" y="1600201"/>
            <a:ext cx="8507288" cy="4525963"/>
          </a:xfrm>
        </p:spPr>
        <p:txBody>
          <a:bodyPr>
            <a:normAutofit/>
          </a:bodyPr>
          <a:lstStyle/>
          <a:p>
            <a:pPr>
              <a:buFont typeface="Wingdings" panose="05000000000000000000" pitchFamily="2" charset="2"/>
              <a:buChar char="q"/>
            </a:pPr>
            <a:r>
              <a:rPr lang="nl-NL" dirty="0" smtClean="0">
                <a:solidFill>
                  <a:schemeClr val="bg2">
                    <a:lumMod val="50000"/>
                  </a:schemeClr>
                </a:solidFill>
              </a:rPr>
              <a:t>Ledenvergadering</a:t>
            </a:r>
          </a:p>
          <a:p>
            <a:pPr>
              <a:buNone/>
            </a:pPr>
            <a:r>
              <a:rPr lang="nl-NL" dirty="0" smtClean="0">
                <a:solidFill>
                  <a:schemeClr val="bg2">
                    <a:lumMod val="50000"/>
                  </a:schemeClr>
                </a:solidFill>
              </a:rPr>
              <a:t>	Leden spreken zich uit over de voorstellen </a:t>
            </a:r>
          </a:p>
          <a:p>
            <a:pPr>
              <a:buNone/>
            </a:pPr>
            <a:endParaRPr lang="nl-NL" dirty="0" smtClean="0">
              <a:solidFill>
                <a:schemeClr val="bg2">
                  <a:lumMod val="50000"/>
                </a:schemeClr>
              </a:solidFill>
            </a:endParaRPr>
          </a:p>
          <a:p>
            <a:pPr>
              <a:buFont typeface="Wingdings" pitchFamily="2" charset="2"/>
              <a:buChar char="Ø"/>
            </a:pPr>
            <a:r>
              <a:rPr lang="nl-NL" dirty="0" smtClean="0">
                <a:solidFill>
                  <a:schemeClr val="bg2">
                    <a:lumMod val="50000"/>
                  </a:schemeClr>
                </a:solidFill>
              </a:rPr>
              <a:t>	Meerjarenplan TC Veluwe</a:t>
            </a:r>
          </a:p>
          <a:p>
            <a:pPr>
              <a:buFont typeface="Wingdings" pitchFamily="2" charset="2"/>
              <a:buChar char="Ø"/>
            </a:pPr>
            <a:r>
              <a:rPr lang="nl-NL" dirty="0" smtClean="0">
                <a:solidFill>
                  <a:schemeClr val="bg2">
                    <a:lumMod val="50000"/>
                  </a:schemeClr>
                </a:solidFill>
              </a:rPr>
              <a:t>	Plan van aanpak  “Last </a:t>
            </a:r>
            <a:r>
              <a:rPr lang="nl-NL" dirty="0" err="1" smtClean="0">
                <a:solidFill>
                  <a:schemeClr val="bg2">
                    <a:lumMod val="50000"/>
                  </a:schemeClr>
                </a:solidFill>
              </a:rPr>
              <a:t>Gear</a:t>
            </a:r>
            <a:r>
              <a:rPr lang="nl-NL" dirty="0" smtClean="0">
                <a:solidFill>
                  <a:schemeClr val="bg2">
                    <a:lumMod val="50000"/>
                  </a:schemeClr>
                </a:solidFill>
              </a:rPr>
              <a:t> formule”</a:t>
            </a:r>
          </a:p>
          <a:p>
            <a:pPr>
              <a:buFont typeface="Wingdings" pitchFamily="2" charset="2"/>
              <a:buChar char="Ø"/>
            </a:pPr>
            <a:r>
              <a:rPr lang="nl-NL" dirty="0" smtClean="0">
                <a:solidFill>
                  <a:schemeClr val="bg2">
                    <a:lumMod val="50000"/>
                  </a:schemeClr>
                </a:solidFill>
              </a:rPr>
              <a:t>	Nader onderzoek inhoudelijke 	samenwerking/accommodatie</a:t>
            </a:r>
          </a:p>
          <a:p>
            <a:pPr>
              <a:buFont typeface="Wingdings" panose="05000000000000000000" pitchFamily="2" charset="2"/>
              <a:buChar char="q"/>
            </a:pPr>
            <a:endParaRPr lang="nl-NL" dirty="0" smtClean="0">
              <a:solidFill>
                <a:schemeClr val="bg2">
                  <a:lumMod val="50000"/>
                </a:schemeClr>
              </a:solidFill>
            </a:endParaRPr>
          </a:p>
          <a:p>
            <a:pPr>
              <a:buFont typeface="Wingdings" panose="05000000000000000000" pitchFamily="2" charset="2"/>
              <a:buChar char="q"/>
            </a:pPr>
            <a:r>
              <a:rPr lang="nl-NL" dirty="0" smtClean="0">
                <a:solidFill>
                  <a:schemeClr val="bg2">
                    <a:lumMod val="50000"/>
                  </a:schemeClr>
                </a:solidFill>
              </a:rPr>
              <a:t>Bestuur 			   </a:t>
            </a:r>
            <a:r>
              <a:rPr lang="nl-NL" sz="3200" b="1" dirty="0" smtClean="0">
                <a:solidFill>
                  <a:schemeClr val="bg2">
                    <a:lumMod val="50000"/>
                  </a:schemeClr>
                </a:solidFill>
              </a:rPr>
              <a:t>besluit </a:t>
            </a:r>
            <a:endParaRPr lang="nl-NL" sz="3200" b="1" dirty="0">
              <a:solidFill>
                <a:schemeClr val="bg2">
                  <a:lumMod val="50000"/>
                </a:schemeClr>
              </a:solidFill>
            </a:endParaRPr>
          </a:p>
          <a:p>
            <a:pPr>
              <a:buNone/>
            </a:pPr>
            <a:r>
              <a:rPr lang="nl-NL" dirty="0" smtClean="0">
                <a:solidFill>
                  <a:schemeClr val="bg2">
                    <a:lumMod val="50000"/>
                  </a:schemeClr>
                </a:solidFill>
              </a:rPr>
              <a:t>			</a:t>
            </a:r>
          </a:p>
          <a:p>
            <a:pPr>
              <a:buNone/>
            </a:pPr>
            <a:endParaRPr lang="nl-NL" dirty="0" smtClean="0">
              <a:solidFill>
                <a:schemeClr val="bg2">
                  <a:lumMod val="50000"/>
                </a:schemeClr>
              </a:solidFill>
            </a:endParaRPr>
          </a:p>
          <a:p>
            <a:pPr>
              <a:buFont typeface="Wingdings" panose="05000000000000000000" pitchFamily="2" charset="2"/>
              <a:buChar char="q"/>
            </a:pPr>
            <a:endParaRPr lang="nl-NL" dirty="0" smtClean="0">
              <a:solidFill>
                <a:schemeClr val="bg2">
                  <a:lumMod val="50000"/>
                </a:schemeClr>
              </a:solidFill>
            </a:endParaRPr>
          </a:p>
          <a:p>
            <a:pPr>
              <a:buFont typeface="Wingdings" panose="05000000000000000000" pitchFamily="2" charset="2"/>
              <a:buChar char="q"/>
            </a:pPr>
            <a:endParaRPr lang="nl-NL" dirty="0" smtClean="0">
              <a:solidFill>
                <a:schemeClr val="bg2">
                  <a:lumMod val="50000"/>
                </a:schemeClr>
              </a:solidFill>
            </a:endParaRPr>
          </a:p>
          <a:p>
            <a:pPr>
              <a:buFont typeface="Wingdings" panose="05000000000000000000" pitchFamily="2" charset="2"/>
              <a:buChar char="q"/>
            </a:pPr>
            <a:endParaRPr lang="nl-NL" dirty="0">
              <a:solidFill>
                <a:schemeClr val="bg2">
                  <a:lumMod val="50000"/>
                </a:schemeClr>
              </a:solidFill>
            </a:endParaRPr>
          </a:p>
        </p:txBody>
      </p:sp>
      <p:sp>
        <p:nvSpPr>
          <p:cNvPr id="4" name="PIJL-RECHTS 3"/>
          <p:cNvSpPr/>
          <p:nvPr/>
        </p:nvSpPr>
        <p:spPr>
          <a:xfrm>
            <a:off x="3456459" y="454225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895710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Terugblik</a:t>
            </a:r>
            <a:br>
              <a:rPr lang="nl-NL" dirty="0" smtClean="0"/>
            </a:br>
            <a:endParaRPr lang="nl-NL" dirty="0"/>
          </a:p>
        </p:txBody>
      </p:sp>
      <p:sp>
        <p:nvSpPr>
          <p:cNvPr id="3" name="Tijdelijke aanduiding voor inhoud 2"/>
          <p:cNvSpPr>
            <a:spLocks noGrp="1"/>
          </p:cNvSpPr>
          <p:nvPr>
            <p:ph idx="1"/>
          </p:nvPr>
        </p:nvSpPr>
        <p:spPr>
          <a:xfrm>
            <a:off x="834188" y="1395663"/>
            <a:ext cx="10670423" cy="5061284"/>
          </a:xfrm>
        </p:spPr>
        <p:txBody>
          <a:bodyPr>
            <a:normAutofit fontScale="77500" lnSpcReduction="20000"/>
          </a:bodyPr>
          <a:lstStyle/>
          <a:p>
            <a:pPr marL="0" indent="0">
              <a:buNone/>
            </a:pPr>
            <a:r>
              <a:rPr lang="nl-NL" dirty="0"/>
              <a:t>Activiteiten Seizoen </a:t>
            </a:r>
            <a:r>
              <a:rPr lang="nl-NL" dirty="0" smtClean="0"/>
              <a:t>2014</a:t>
            </a:r>
            <a:r>
              <a:rPr lang="nl-NL" dirty="0"/>
              <a:t> </a:t>
            </a:r>
          </a:p>
          <a:p>
            <a:pPr marL="0" indent="0">
              <a:buNone/>
            </a:pPr>
            <a:r>
              <a:rPr lang="nl-NL" dirty="0"/>
              <a:t>Op 26 november waren de kopmannen bijeen om de plannen door te spreken zoals we dat op 22 oktober </a:t>
            </a:r>
            <a:r>
              <a:rPr lang="nl-NL" dirty="0" err="1"/>
              <a:t>j.l</a:t>
            </a:r>
            <a:r>
              <a:rPr lang="nl-NL" dirty="0"/>
              <a:t>. met elkaar afspraken.</a:t>
            </a:r>
          </a:p>
          <a:p>
            <a:pPr marL="0" indent="0">
              <a:buNone/>
            </a:pPr>
            <a:r>
              <a:rPr lang="nl-NL" dirty="0"/>
              <a:t>Er zijn al veel stappen gezet: </a:t>
            </a:r>
          </a:p>
          <a:p>
            <a:pPr marL="0" indent="0">
              <a:buNone/>
            </a:pPr>
            <a:r>
              <a:rPr lang="nl-NL" dirty="0"/>
              <a:t>De </a:t>
            </a:r>
            <a:r>
              <a:rPr lang="nl-NL" b="1" dirty="0">
                <a:solidFill>
                  <a:srgbClr val="FF0000"/>
                </a:solidFill>
              </a:rPr>
              <a:t>tijdrit</a:t>
            </a:r>
            <a:r>
              <a:rPr lang="nl-NL" dirty="0"/>
              <a:t> komt eraan, waarschijnlijk een vierluik met voor elk wat wils: Met en zonder teller, competitief en recreatief. Een </a:t>
            </a:r>
            <a:r>
              <a:rPr lang="nl-NL" b="1" dirty="0">
                <a:solidFill>
                  <a:srgbClr val="FF0000"/>
                </a:solidFill>
              </a:rPr>
              <a:t>weekend Limburg</a:t>
            </a:r>
            <a:r>
              <a:rPr lang="nl-NL" dirty="0">
                <a:solidFill>
                  <a:srgbClr val="FF0000"/>
                </a:solidFill>
              </a:rPr>
              <a:t> </a:t>
            </a:r>
            <a:r>
              <a:rPr lang="nl-NL" dirty="0"/>
              <a:t>komt letterlijk en figuurlijk eveneens dichterbij. We fietsen 2 lussen van de Amstel Goldrace nadat we vrijdagavond zijn aangekomen, een op zaterdag en een op zondag. Binnenkort horen jullie meer en kan er ook worden ingeschreven via de website. Doen!</a:t>
            </a:r>
          </a:p>
          <a:p>
            <a:pPr marL="0" indent="0">
              <a:buNone/>
            </a:pPr>
            <a:r>
              <a:rPr lang="nl-NL" dirty="0"/>
              <a:t>Eens per maand vertrekken we op de </a:t>
            </a:r>
            <a:r>
              <a:rPr lang="nl-NL" b="1" dirty="0">
                <a:solidFill>
                  <a:srgbClr val="FF0000"/>
                </a:solidFill>
              </a:rPr>
              <a:t>zaterdagochtend voor een ontspannen en mooie rit</a:t>
            </a:r>
            <a:r>
              <a:rPr lang="nl-NL" dirty="0">
                <a:solidFill>
                  <a:srgbClr val="FF0000"/>
                </a:solidFill>
              </a:rPr>
              <a:t> </a:t>
            </a:r>
            <a:r>
              <a:rPr lang="nl-NL" dirty="0"/>
              <a:t>naar onder andere Ommen, de Wieden, Vorden en Hellendoorn. Ook voor niet leden! In de activiteitenkalender kun je binnenkort lezen wanneer we waar naar toe fietsen. </a:t>
            </a:r>
          </a:p>
          <a:p>
            <a:pPr marL="0" indent="0">
              <a:buNone/>
            </a:pPr>
            <a:r>
              <a:rPr lang="nl-NL" dirty="0"/>
              <a:t>We hebben telkens gezocht naar activiteiten die voor iedere wielerliefhebber goed te doen zijn. Wil je presteren, dan kan dat, wil je rustig aan doen en ontspannen fietsen, dan kan dat ook. TCV is er voor alle leden, en af en toe ook voor niet- of aspirant-leden. </a:t>
            </a:r>
          </a:p>
          <a:p>
            <a:pPr marL="0" indent="0">
              <a:buNone/>
            </a:pPr>
            <a:r>
              <a:rPr lang="nl-NL" dirty="0"/>
              <a:t>Het </a:t>
            </a:r>
            <a:r>
              <a:rPr lang="nl-NL" b="1" dirty="0">
                <a:solidFill>
                  <a:srgbClr val="FF0000"/>
                </a:solidFill>
              </a:rPr>
              <a:t>PR- en marketing-team</a:t>
            </a:r>
            <a:r>
              <a:rPr lang="nl-NL" dirty="0">
                <a:solidFill>
                  <a:srgbClr val="FF0000"/>
                </a:solidFill>
              </a:rPr>
              <a:t> </a:t>
            </a:r>
            <a:r>
              <a:rPr lang="nl-NL" dirty="0"/>
              <a:t>gaat met twee verkenningen aan de slag, je moet natuurlijk eerst goed om je heen kijken voordat je tijd en geld gaat investeren om nieuwe leden te werven. We gaan ook een lokaal initiatief sponsoren. In februari weten we meer en zal de ledenvergadering een tweetal marketingplannen gepresenteerd worden. </a:t>
            </a:r>
          </a:p>
          <a:p>
            <a:pPr marL="0" indent="0">
              <a:buNone/>
            </a:pPr>
            <a:r>
              <a:rPr lang="nl-NL" dirty="0"/>
              <a:t>Verder wordt er een technische avond voorbereid waarin we </a:t>
            </a:r>
            <a:r>
              <a:rPr lang="nl-NL" b="1" dirty="0">
                <a:solidFill>
                  <a:srgbClr val="FF0000"/>
                </a:solidFill>
              </a:rPr>
              <a:t>bijgespijkerd worden op het gebied van fietsonderhoud en technische (fiets)zaken</a:t>
            </a:r>
            <a:r>
              <a:rPr lang="nl-NL" dirty="0">
                <a:solidFill>
                  <a:srgbClr val="FF0000"/>
                </a:solidFill>
              </a:rPr>
              <a:t>.  </a:t>
            </a:r>
          </a:p>
          <a:p>
            <a:pPr marL="0" indent="0">
              <a:buNone/>
            </a:pPr>
            <a:r>
              <a:rPr lang="nl-NL" dirty="0"/>
              <a:t>In februari komen de kopmannen weer bij elkaar. Tijdens de ledenvergadering zullen naar verwachting alle plannen gepresenteerd worden.  </a:t>
            </a:r>
          </a:p>
          <a:p>
            <a:pPr marL="0" indent="0">
              <a:buNone/>
            </a:pPr>
            <a:r>
              <a:rPr lang="nl-NL" dirty="0"/>
              <a:t>Ton Diepeveen</a:t>
            </a:r>
          </a:p>
          <a:p>
            <a:pPr marL="0" indent="0">
              <a:buNone/>
            </a:pPr>
            <a:endParaRPr lang="nl-NL" dirty="0"/>
          </a:p>
        </p:txBody>
      </p:sp>
    </p:spTree>
    <p:extLst>
      <p:ext uri="{BB962C8B-B14F-4D97-AF65-F5344CB8AC3E}">
        <p14:creationId xmlns:p14="http://schemas.microsoft.com/office/powerpoint/2010/main" val="25716788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err="1" smtClean="0"/>
              <a:t>Clinic</a:t>
            </a:r>
            <a:r>
              <a:rPr lang="nl-NL" dirty="0" smtClean="0"/>
              <a:t> MTB</a:t>
            </a:r>
            <a:endParaRPr lang="nl-NL" dirty="0"/>
          </a:p>
        </p:txBody>
      </p:sp>
      <p:sp>
        <p:nvSpPr>
          <p:cNvPr id="3" name="Ondertitel 2"/>
          <p:cNvSpPr>
            <a:spLocks noGrp="1"/>
          </p:cNvSpPr>
          <p:nvPr>
            <p:ph type="subTitle" idx="1"/>
          </p:nvPr>
        </p:nvSpPr>
        <p:spPr/>
        <p:txBody>
          <a:bodyPr>
            <a:normAutofit fontScale="70000" lnSpcReduction="20000"/>
          </a:bodyPr>
          <a:lstStyle/>
          <a:p>
            <a:r>
              <a:rPr lang="nl-NL" dirty="0" smtClean="0"/>
              <a:t>Zaterdag 8 maart 2014</a:t>
            </a:r>
          </a:p>
          <a:p>
            <a:endParaRPr lang="nl-NL" dirty="0"/>
          </a:p>
          <a:p>
            <a:endParaRPr lang="nl-NL" dirty="0" smtClean="0"/>
          </a:p>
          <a:p>
            <a:r>
              <a:rPr lang="nl-NL" dirty="0"/>
              <a:t>	</a:t>
            </a:r>
            <a:r>
              <a:rPr lang="nl-NL" dirty="0" smtClean="0"/>
              <a:t>												door Johnny Gerard</a:t>
            </a:r>
            <a:endParaRPr lang="nl-NL" dirty="0"/>
          </a:p>
        </p:txBody>
      </p:sp>
      <p:pic>
        <p:nvPicPr>
          <p:cNvPr id="1026" name="shashinThumbnailImage_62" descr="IMG_666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0484" y="311662"/>
            <a:ext cx="5345756" cy="466658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67618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fontScale="85000" lnSpcReduction="10000"/>
          </a:bodyPr>
          <a:lstStyle/>
          <a:p>
            <a:pPr marL="0" indent="0">
              <a:buNone/>
            </a:pPr>
            <a:r>
              <a:rPr lang="nl-NL" sz="3000" dirty="0"/>
              <a:t>Zoals in oktober afgesproken is, wordt er deze winter een </a:t>
            </a:r>
            <a:r>
              <a:rPr lang="nl-NL" sz="3000" dirty="0" err="1"/>
              <a:t>clinic</a:t>
            </a:r>
            <a:r>
              <a:rPr lang="nl-NL" sz="3000" dirty="0"/>
              <a:t> MTB gehouden. Heb je zin om het mountainbiken beter onder de knie te krijgen dan is deze middag iets voor jou. Hoe ga je bv een heuveltje op of hoe neem je een afdaling?? Allemaal zaken die deze middag onder begeleiding van </a:t>
            </a:r>
            <a:r>
              <a:rPr lang="nl-NL" sz="3000" dirty="0" err="1"/>
              <a:t>Sjonnie</a:t>
            </a:r>
            <a:r>
              <a:rPr lang="nl-NL" sz="3000" dirty="0"/>
              <a:t> de Vries ter sprake komen. Heb je een vriend of buurman neem deze dan gerust mee. Ieder lid mag één introducé meenemen. Heb je belangstelling voor deze leerzame middag, geef je dan snel op.</a:t>
            </a:r>
          </a:p>
          <a:p>
            <a:endParaRPr lang="nl-NL" dirty="0"/>
          </a:p>
        </p:txBody>
      </p:sp>
      <p:sp>
        <p:nvSpPr>
          <p:cNvPr id="2" name="Titel 1"/>
          <p:cNvSpPr>
            <a:spLocks noGrp="1"/>
          </p:cNvSpPr>
          <p:nvPr>
            <p:ph type="title"/>
          </p:nvPr>
        </p:nvSpPr>
        <p:spPr/>
        <p:txBody>
          <a:bodyPr>
            <a:normAutofit/>
          </a:bodyPr>
          <a:lstStyle/>
          <a:p>
            <a:r>
              <a:rPr lang="nl-NL" dirty="0" err="1" smtClean="0"/>
              <a:t>Clinic</a:t>
            </a:r>
            <a:r>
              <a:rPr lang="nl-NL" dirty="0" smtClean="0"/>
              <a:t> MTB zaterdag 8 maart 2014</a:t>
            </a:r>
            <a:endParaRPr lang="nl-NL" dirty="0"/>
          </a:p>
        </p:txBody>
      </p:sp>
    </p:spTree>
    <p:extLst>
      <p:ext uri="{BB962C8B-B14F-4D97-AF65-F5344CB8AC3E}">
        <p14:creationId xmlns:p14="http://schemas.microsoft.com/office/powerpoint/2010/main" val="37752816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2484938" y="1499937"/>
            <a:ext cx="8915400" cy="3777622"/>
          </a:xfrm>
        </p:spPr>
        <p:txBody>
          <a:bodyPr/>
          <a:lstStyle/>
          <a:p>
            <a:pPr marL="109728" indent="0">
              <a:buNone/>
            </a:pPr>
            <a:r>
              <a:rPr lang="nl-NL" sz="2000" dirty="0"/>
              <a:t>• Houding op de mountainbike</a:t>
            </a:r>
            <a:br>
              <a:rPr lang="nl-NL" sz="2000" dirty="0"/>
            </a:br>
            <a:r>
              <a:rPr lang="nl-NL" sz="2000" dirty="0"/>
              <a:t>• Hoe moet ik mijn versnellingen gebruiken</a:t>
            </a:r>
            <a:br>
              <a:rPr lang="nl-NL" sz="2000" dirty="0"/>
            </a:br>
            <a:r>
              <a:rPr lang="nl-NL" sz="2000" dirty="0"/>
              <a:t>• Hoe daal ik af</a:t>
            </a:r>
            <a:br>
              <a:rPr lang="nl-NL" sz="2000" dirty="0"/>
            </a:br>
            <a:r>
              <a:rPr lang="nl-NL" sz="2000" dirty="0"/>
              <a:t>• Hoe neem ik een heuvel</a:t>
            </a:r>
            <a:br>
              <a:rPr lang="nl-NL" sz="2000" dirty="0"/>
            </a:br>
            <a:r>
              <a:rPr lang="nl-NL" sz="2000" dirty="0"/>
              <a:t>• </a:t>
            </a:r>
            <a:r>
              <a:rPr lang="nl-NL" sz="2000" dirty="0" err="1"/>
              <a:t>Enz</a:t>
            </a:r>
            <a:r>
              <a:rPr lang="nl-NL" sz="2000" dirty="0"/>
              <a:t> </a:t>
            </a:r>
            <a:r>
              <a:rPr lang="nl-NL" sz="2000" dirty="0" err="1"/>
              <a:t>enz</a:t>
            </a:r>
            <a:r>
              <a:rPr lang="nl-NL" sz="2000" dirty="0"/>
              <a:t/>
            </a:r>
            <a:br>
              <a:rPr lang="nl-NL" sz="2000" dirty="0"/>
            </a:br>
            <a:r>
              <a:rPr lang="nl-NL" sz="2000" dirty="0"/>
              <a:t/>
            </a:r>
            <a:br>
              <a:rPr lang="nl-NL" sz="2000" dirty="0"/>
            </a:br>
            <a:endParaRPr lang="nl-NL" sz="2000" dirty="0"/>
          </a:p>
        </p:txBody>
      </p:sp>
      <p:sp>
        <p:nvSpPr>
          <p:cNvPr id="3" name="Titel 2"/>
          <p:cNvSpPr>
            <a:spLocks noGrp="1"/>
          </p:cNvSpPr>
          <p:nvPr>
            <p:ph type="title"/>
          </p:nvPr>
        </p:nvSpPr>
        <p:spPr/>
        <p:txBody>
          <a:bodyPr/>
          <a:lstStyle/>
          <a:p>
            <a:r>
              <a:rPr lang="nl-NL" dirty="0" smtClean="0"/>
              <a:t>Inhoud </a:t>
            </a:r>
            <a:r>
              <a:rPr lang="nl-NL" dirty="0" err="1" smtClean="0"/>
              <a:t>clinic</a:t>
            </a:r>
            <a:endParaRPr lang="nl-NL" dirty="0"/>
          </a:p>
        </p:txBody>
      </p:sp>
      <p:pic>
        <p:nvPicPr>
          <p:cNvPr id="2050" name="shashinThumbnailImage_68" descr="IMG_667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6622" y="2252264"/>
            <a:ext cx="4477989" cy="44779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30233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109728" indent="0">
              <a:buNone/>
            </a:pPr>
            <a:r>
              <a:rPr lang="nl-NL" dirty="0"/>
              <a:t>• 13.30uur verzamelen bij de </a:t>
            </a:r>
            <a:r>
              <a:rPr lang="nl-NL" dirty="0" err="1" smtClean="0"/>
              <a:t>Loreley</a:t>
            </a:r>
            <a:r>
              <a:rPr lang="nl-NL" dirty="0"/>
              <a:t/>
            </a:r>
            <a:br>
              <a:rPr lang="nl-NL" dirty="0"/>
            </a:br>
            <a:r>
              <a:rPr lang="nl-NL" dirty="0"/>
              <a:t>• 13.30 tot 14.00 uur korte uitleg door </a:t>
            </a:r>
            <a:r>
              <a:rPr lang="nl-NL" dirty="0" err="1"/>
              <a:t>Sjonnie</a:t>
            </a:r>
            <a:r>
              <a:rPr lang="nl-NL" dirty="0"/>
              <a:t/>
            </a:r>
            <a:br>
              <a:rPr lang="nl-NL" dirty="0"/>
            </a:br>
            <a:r>
              <a:rPr lang="nl-NL" dirty="0"/>
              <a:t>• 14.00 tot +/- 16.00 uur een route fietsen</a:t>
            </a:r>
            <a:br>
              <a:rPr lang="nl-NL" dirty="0"/>
            </a:br>
            <a:r>
              <a:rPr lang="nl-NL" dirty="0"/>
              <a:t>• +/- 16.00 uur terugkomst bij de </a:t>
            </a:r>
            <a:r>
              <a:rPr lang="nl-NL" dirty="0" err="1" smtClean="0"/>
              <a:t>Loreley</a:t>
            </a:r>
            <a:r>
              <a:rPr lang="nl-NL" dirty="0"/>
              <a:t/>
            </a:r>
            <a:br>
              <a:rPr lang="nl-NL" dirty="0"/>
            </a:br>
            <a:r>
              <a:rPr lang="nl-NL" dirty="0"/>
              <a:t>• 16.00 tot 17.00 uur nababbelen onder het genot van een kopje koffie + appelgebak</a:t>
            </a:r>
            <a:br>
              <a:rPr lang="nl-NL" dirty="0"/>
            </a:br>
            <a:r>
              <a:rPr lang="nl-NL" dirty="0"/>
              <a:t>• Wil je douchen na afloop dan is dit mogelijk.</a:t>
            </a:r>
          </a:p>
          <a:p>
            <a:pPr marL="109728" indent="0">
              <a:buNone/>
            </a:pPr>
            <a:endParaRPr lang="nl-NL" dirty="0"/>
          </a:p>
        </p:txBody>
      </p:sp>
      <p:sp>
        <p:nvSpPr>
          <p:cNvPr id="3" name="Titel 2"/>
          <p:cNvSpPr>
            <a:spLocks noGrp="1"/>
          </p:cNvSpPr>
          <p:nvPr>
            <p:ph type="title"/>
          </p:nvPr>
        </p:nvSpPr>
        <p:spPr/>
        <p:txBody>
          <a:bodyPr/>
          <a:lstStyle/>
          <a:p>
            <a:r>
              <a:rPr lang="nl-NL" dirty="0" smtClean="0"/>
              <a:t>Programma </a:t>
            </a:r>
            <a:r>
              <a:rPr lang="nl-NL" dirty="0" err="1" smtClean="0"/>
              <a:t>clinic</a:t>
            </a:r>
            <a:endParaRPr lang="nl-NL" dirty="0"/>
          </a:p>
        </p:txBody>
      </p:sp>
    </p:spTree>
    <p:extLst>
      <p:ext uri="{BB962C8B-B14F-4D97-AF65-F5344CB8AC3E}">
        <p14:creationId xmlns:p14="http://schemas.microsoft.com/office/powerpoint/2010/main" val="33204272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a:effectLst/>
              </a:rPr>
              <a:t>Opgave tot en met 28 februari bij Fred Mulder</a:t>
            </a:r>
            <a:br>
              <a:rPr lang="nl-NL" dirty="0">
                <a:effectLst/>
              </a:rPr>
            </a:br>
            <a:endParaRPr lang="nl-NL" dirty="0"/>
          </a:p>
        </p:txBody>
      </p:sp>
      <p:sp>
        <p:nvSpPr>
          <p:cNvPr id="3" name="Ondertitel 2"/>
          <p:cNvSpPr>
            <a:spLocks noGrp="1"/>
          </p:cNvSpPr>
          <p:nvPr>
            <p:ph type="subTitle" idx="1"/>
          </p:nvPr>
        </p:nvSpPr>
        <p:spPr/>
        <p:txBody>
          <a:bodyPr/>
          <a:lstStyle/>
          <a:p>
            <a:r>
              <a:rPr lang="nl-NL" dirty="0"/>
              <a:t>Emailadres:fbMulder@xs4all.nl</a:t>
            </a:r>
          </a:p>
        </p:txBody>
      </p:sp>
    </p:spTree>
    <p:extLst>
      <p:ext uri="{BB962C8B-B14F-4D97-AF65-F5344CB8AC3E}">
        <p14:creationId xmlns:p14="http://schemas.microsoft.com/office/powerpoint/2010/main" val="15461834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067845" y="0"/>
            <a:ext cx="8915399" cy="2262781"/>
          </a:xfrm>
        </p:spPr>
        <p:txBody>
          <a:bodyPr>
            <a:normAutofit/>
          </a:bodyPr>
          <a:lstStyle/>
          <a:p>
            <a:r>
              <a:rPr lang="nl-NL" dirty="0" smtClean="0">
                <a:effectLst/>
              </a:rPr>
              <a:t>Begeleiding nieuwe leden</a:t>
            </a:r>
            <a:endParaRPr lang="nl-NL" dirty="0"/>
          </a:p>
        </p:txBody>
      </p:sp>
      <p:sp>
        <p:nvSpPr>
          <p:cNvPr id="3" name="Ondertitel 2"/>
          <p:cNvSpPr>
            <a:spLocks noGrp="1"/>
          </p:cNvSpPr>
          <p:nvPr>
            <p:ph type="subTitle" idx="1"/>
          </p:nvPr>
        </p:nvSpPr>
        <p:spPr/>
        <p:txBody>
          <a:bodyPr/>
          <a:lstStyle/>
          <a:p>
            <a:r>
              <a:rPr lang="nl-NL" dirty="0"/>
              <a:t>	</a:t>
            </a:r>
            <a:r>
              <a:rPr lang="nl-NL" dirty="0" smtClean="0"/>
              <a:t>								               	door Gerrit Steenbergen</a:t>
            </a:r>
          </a:p>
          <a:p>
            <a:endParaRPr lang="nl-NL" dirty="0"/>
          </a:p>
        </p:txBody>
      </p:sp>
    </p:spTree>
    <p:extLst>
      <p:ext uri="{BB962C8B-B14F-4D97-AF65-F5344CB8AC3E}">
        <p14:creationId xmlns:p14="http://schemas.microsoft.com/office/powerpoint/2010/main" val="3260033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89212" y="1371600"/>
            <a:ext cx="8915399" cy="2262781"/>
          </a:xfrm>
        </p:spPr>
        <p:txBody>
          <a:bodyPr/>
          <a:lstStyle/>
          <a:p>
            <a:r>
              <a:rPr lang="nl-NL" dirty="0" smtClean="0"/>
              <a:t>Tijdritten 2014        </a:t>
            </a:r>
            <a:r>
              <a:rPr lang="nl-NL" sz="2400" dirty="0" smtClean="0"/>
              <a:t>door Ton Brouwer</a:t>
            </a:r>
            <a:endParaRPr lang="nl-NL" sz="2400" dirty="0"/>
          </a:p>
        </p:txBody>
      </p:sp>
      <p:sp>
        <p:nvSpPr>
          <p:cNvPr id="3" name="Ondertitel 2"/>
          <p:cNvSpPr>
            <a:spLocks noGrp="1"/>
          </p:cNvSpPr>
          <p:nvPr>
            <p:ph type="subTitle" idx="1"/>
          </p:nvPr>
        </p:nvSpPr>
        <p:spPr/>
        <p:txBody>
          <a:bodyPr>
            <a:normAutofit fontScale="70000" lnSpcReduction="20000"/>
          </a:bodyPr>
          <a:lstStyle/>
          <a:p>
            <a:endParaRPr lang="nl-NL" dirty="0" smtClean="0"/>
          </a:p>
          <a:p>
            <a:endParaRPr lang="nl-NL" dirty="0"/>
          </a:p>
          <a:p>
            <a:endParaRPr lang="nl-NL" dirty="0" smtClean="0"/>
          </a:p>
          <a:p>
            <a:r>
              <a:rPr lang="nl-NL" dirty="0"/>
              <a:t>	</a:t>
            </a:r>
            <a:r>
              <a:rPr lang="nl-NL" dirty="0" smtClean="0"/>
              <a:t>															</a:t>
            </a:r>
            <a:r>
              <a:rPr lang="nl-NL" b="1" dirty="0" smtClean="0"/>
              <a:t>	</a:t>
            </a:r>
            <a:endParaRPr lang="nl-NL" b="1" dirty="0"/>
          </a:p>
        </p:txBody>
      </p:sp>
    </p:spTree>
    <p:extLst>
      <p:ext uri="{BB962C8B-B14F-4D97-AF65-F5344CB8AC3E}">
        <p14:creationId xmlns:p14="http://schemas.microsoft.com/office/powerpoint/2010/main" val="2247018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 </a:t>
            </a:r>
            <a:r>
              <a:rPr lang="nl-NL" dirty="0" err="1" smtClean="0"/>
              <a:t>elck</a:t>
            </a:r>
            <a:r>
              <a:rPr lang="nl-NL" dirty="0" smtClean="0"/>
              <a:t> wat wils</a:t>
            </a:r>
            <a:endParaRPr lang="nl-NL" dirty="0"/>
          </a:p>
        </p:txBody>
      </p:sp>
      <p:sp>
        <p:nvSpPr>
          <p:cNvPr id="3" name="Tijdelijke aanduiding voor inhoud 2"/>
          <p:cNvSpPr>
            <a:spLocks noGrp="1"/>
          </p:cNvSpPr>
          <p:nvPr>
            <p:ph idx="1"/>
          </p:nvPr>
        </p:nvSpPr>
        <p:spPr/>
        <p:txBody>
          <a:bodyPr/>
          <a:lstStyle/>
          <a:p>
            <a:r>
              <a:rPr lang="nl-NL" dirty="0" smtClean="0"/>
              <a:t>Rijden op tijd (zonder teller) of rijden op snelheid</a:t>
            </a:r>
          </a:p>
          <a:p>
            <a:r>
              <a:rPr lang="nl-NL" dirty="0" smtClean="0"/>
              <a:t>Cyclus van drie ritten: start-midden-einde seizoen</a:t>
            </a:r>
          </a:p>
          <a:p>
            <a:r>
              <a:rPr lang="nl-NL" dirty="0" smtClean="0"/>
              <a:t>Data: 6 mei, 24 juni, 26 augustus, telkens op dinsdagavonden. Er is dan </a:t>
            </a:r>
            <a:r>
              <a:rPr lang="nl-NL" u="sng" dirty="0" smtClean="0"/>
              <a:t>geen</a:t>
            </a:r>
            <a:r>
              <a:rPr lang="nl-NL" dirty="0" smtClean="0"/>
              <a:t> </a:t>
            </a:r>
            <a:r>
              <a:rPr lang="nl-NL" dirty="0" err="1" smtClean="0"/>
              <a:t>clubrit</a:t>
            </a:r>
            <a:r>
              <a:rPr lang="nl-NL" dirty="0" smtClean="0"/>
              <a:t>. </a:t>
            </a:r>
          </a:p>
          <a:p>
            <a:r>
              <a:rPr lang="nl-NL" dirty="0" smtClean="0"/>
              <a:t>Totale ronde is 11.442 km lang</a:t>
            </a:r>
          </a:p>
          <a:p>
            <a:r>
              <a:rPr lang="nl-NL" dirty="0" smtClean="0"/>
              <a:t>We starten willekeurig, de eerste keer tussen 18.30 en 19.15 uur</a:t>
            </a:r>
          </a:p>
          <a:p>
            <a:r>
              <a:rPr lang="nl-NL" dirty="0" smtClean="0"/>
              <a:t>De eerste keer voor leden, daarna ook voor introducees, volgend jaar ook </a:t>
            </a:r>
          </a:p>
          <a:p>
            <a:pPr marL="0" indent="0">
              <a:buNone/>
            </a:pPr>
            <a:r>
              <a:rPr lang="nl-NL" dirty="0"/>
              <a:t>	</a:t>
            </a:r>
            <a:r>
              <a:rPr lang="nl-NL" dirty="0" smtClean="0"/>
              <a:t>voor niet-leden</a:t>
            </a:r>
          </a:p>
          <a:p>
            <a:r>
              <a:rPr lang="nl-NL" dirty="0" smtClean="0"/>
              <a:t>Samen uit, samen thuis, behalve de eerste keer </a:t>
            </a:r>
            <a:r>
              <a:rPr lang="nl-NL" dirty="0" err="1" smtClean="0"/>
              <a:t>ivm</a:t>
            </a:r>
            <a:r>
              <a:rPr lang="nl-NL" dirty="0" smtClean="0"/>
              <a:t> schemer</a:t>
            </a:r>
          </a:p>
        </p:txBody>
      </p:sp>
    </p:spTree>
    <p:extLst>
      <p:ext uri="{BB962C8B-B14F-4D97-AF65-F5344CB8AC3E}">
        <p14:creationId xmlns:p14="http://schemas.microsoft.com/office/powerpoint/2010/main" val="3407598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6161" y="0"/>
            <a:ext cx="12035839" cy="6858000"/>
          </a:xfrm>
        </p:spPr>
      </p:pic>
      <p:sp>
        <p:nvSpPr>
          <p:cNvPr id="5" name="Tekstvak 4"/>
          <p:cNvSpPr txBox="1"/>
          <p:nvPr/>
        </p:nvSpPr>
        <p:spPr>
          <a:xfrm>
            <a:off x="8863263" y="328863"/>
            <a:ext cx="2646948" cy="523220"/>
          </a:xfrm>
          <a:prstGeom prst="rect">
            <a:avLst/>
          </a:prstGeom>
          <a:noFill/>
        </p:spPr>
        <p:txBody>
          <a:bodyPr wrap="square" rtlCol="0">
            <a:spAutoFit/>
          </a:bodyPr>
          <a:lstStyle/>
          <a:p>
            <a:r>
              <a:rPr lang="nl-NL" sz="2800" b="1" dirty="0" smtClean="0">
                <a:solidFill>
                  <a:srgbClr val="FF0000"/>
                </a:solidFill>
              </a:rPr>
              <a:t>Het parcours</a:t>
            </a:r>
            <a:endParaRPr lang="nl-NL" sz="2800" b="1" dirty="0">
              <a:solidFill>
                <a:srgbClr val="FF0000"/>
              </a:solidFill>
            </a:endParaRPr>
          </a:p>
        </p:txBody>
      </p:sp>
    </p:spTree>
    <p:extLst>
      <p:ext uri="{BB962C8B-B14F-4D97-AF65-F5344CB8AC3E}">
        <p14:creationId xmlns:p14="http://schemas.microsoft.com/office/powerpoint/2010/main" val="3106123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hebben we nog nodig?</a:t>
            </a:r>
            <a:endParaRPr lang="nl-NL" dirty="0"/>
          </a:p>
        </p:txBody>
      </p:sp>
      <p:sp>
        <p:nvSpPr>
          <p:cNvPr id="3" name="Tijdelijke aanduiding voor inhoud 2"/>
          <p:cNvSpPr>
            <a:spLocks noGrp="1"/>
          </p:cNvSpPr>
          <p:nvPr>
            <p:ph idx="1"/>
          </p:nvPr>
        </p:nvSpPr>
        <p:spPr>
          <a:xfrm>
            <a:off x="2589212" y="2582779"/>
            <a:ext cx="8915400" cy="3777622"/>
          </a:xfrm>
        </p:spPr>
        <p:txBody>
          <a:bodyPr/>
          <a:lstStyle/>
          <a:p>
            <a:r>
              <a:rPr lang="nl-NL" dirty="0" smtClean="0"/>
              <a:t>De goede spirit bij iedereen, we rekenen op veel deelnemers!</a:t>
            </a:r>
          </a:p>
          <a:p>
            <a:r>
              <a:rPr lang="nl-NL" dirty="0" smtClean="0"/>
              <a:t>3 a 4 vrijwilligers voor met name de veiligheid bij bochten.</a:t>
            </a:r>
          </a:p>
        </p:txBody>
      </p:sp>
      <p:sp>
        <p:nvSpPr>
          <p:cNvPr id="4" name="Titel 1"/>
          <p:cNvSpPr txBox="1">
            <a:spLocks/>
          </p:cNvSpPr>
          <p:nvPr/>
        </p:nvSpPr>
        <p:spPr>
          <a:xfrm>
            <a:off x="2685464" y="4057120"/>
            <a:ext cx="8911687" cy="1280890"/>
          </a:xfrm>
          <a:prstGeom prst="rect">
            <a:avLst/>
          </a:prstGeom>
        </p:spPr>
        <p:txBody>
          <a:bodyPr vert="horz" lIns="91440" tIns="45720" rIns="91440" bIns="45720" rtlCol="0" anchor="t">
            <a:normAutofit fontScale="625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nl-NL" dirty="0" smtClean="0"/>
          </a:p>
          <a:p>
            <a:r>
              <a:rPr lang="nl-NL" sz="4100" dirty="0" smtClean="0"/>
              <a:t>En verder?</a:t>
            </a:r>
          </a:p>
          <a:p>
            <a:endParaRPr lang="nl-NL" sz="2300" dirty="0" smtClean="0"/>
          </a:p>
          <a:p>
            <a:r>
              <a:rPr lang="nl-NL" sz="2300" dirty="0" smtClean="0"/>
              <a:t>Aan het einde van het seizoen de prijsuitreiking, met mooie prijzen en een oorkonde voor alle deelnemers. </a:t>
            </a:r>
          </a:p>
          <a:p>
            <a:endParaRPr lang="nl-NL" sz="2600" dirty="0" smtClean="0"/>
          </a:p>
          <a:p>
            <a:endParaRPr lang="nl-NL" dirty="0" smtClean="0"/>
          </a:p>
          <a:p>
            <a:endParaRPr lang="nl-NL" dirty="0"/>
          </a:p>
        </p:txBody>
      </p:sp>
    </p:spTree>
    <p:extLst>
      <p:ext uri="{BB962C8B-B14F-4D97-AF65-F5344CB8AC3E}">
        <p14:creationId xmlns:p14="http://schemas.microsoft.com/office/powerpoint/2010/main" val="1660709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Inschrijven kan</a:t>
            </a:r>
            <a:endParaRPr lang="nl-NL" dirty="0"/>
          </a:p>
        </p:txBody>
      </p:sp>
      <p:sp>
        <p:nvSpPr>
          <p:cNvPr id="3" name="Tijdelijke aanduiding voor inhoud 2"/>
          <p:cNvSpPr>
            <a:spLocks noGrp="1"/>
          </p:cNvSpPr>
          <p:nvPr>
            <p:ph idx="1"/>
          </p:nvPr>
        </p:nvSpPr>
        <p:spPr/>
        <p:txBody>
          <a:bodyPr/>
          <a:lstStyle/>
          <a:p>
            <a:r>
              <a:rPr lang="nl-NL" dirty="0" smtClean="0"/>
              <a:t>NU! of</a:t>
            </a:r>
          </a:p>
          <a:p>
            <a:r>
              <a:rPr lang="nl-NL" dirty="0" smtClean="0"/>
              <a:t>Komende periode via de mail bij </a:t>
            </a:r>
            <a:r>
              <a:rPr lang="nl-NL" dirty="0"/>
              <a:t>Jos Ton: </a:t>
            </a:r>
            <a:r>
              <a:rPr lang="nl-NL" dirty="0" smtClean="0">
                <a:hlinkClick r:id="rId2"/>
              </a:rPr>
              <a:t>JTon1966@kpnmail.nl</a:t>
            </a:r>
            <a:endParaRPr lang="nl-NL" dirty="0" smtClean="0"/>
          </a:p>
          <a:p>
            <a:pPr marL="0" indent="0">
              <a:buNone/>
            </a:pPr>
            <a:endParaRPr lang="nl-NL" dirty="0"/>
          </a:p>
        </p:txBody>
      </p:sp>
    </p:spTree>
    <p:extLst>
      <p:ext uri="{BB962C8B-B14F-4D97-AF65-F5344CB8AC3E}">
        <p14:creationId xmlns:p14="http://schemas.microsoft.com/office/powerpoint/2010/main" val="559685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631025" y="1938560"/>
            <a:ext cx="8911687" cy="1280890"/>
          </a:xfrm>
        </p:spPr>
        <p:txBody>
          <a:bodyPr>
            <a:normAutofit fontScale="90000"/>
          </a:bodyPr>
          <a:lstStyle/>
          <a:p>
            <a:r>
              <a:rPr lang="nl-NL" dirty="0" smtClean="0"/>
              <a:t>Fietsen in Limburg</a:t>
            </a:r>
            <a:br>
              <a:rPr lang="nl-NL" dirty="0" smtClean="0"/>
            </a:br>
            <a:r>
              <a:rPr lang="nl-NL" dirty="0"/>
              <a:t/>
            </a:r>
            <a:br>
              <a:rPr lang="nl-NL" dirty="0"/>
            </a:br>
            <a:r>
              <a:rPr lang="nl-NL" dirty="0" smtClean="0"/>
              <a:t/>
            </a:r>
            <a:br>
              <a:rPr lang="nl-NL" dirty="0" smtClean="0"/>
            </a:br>
            <a:r>
              <a:rPr lang="nl-NL" dirty="0" smtClean="0"/>
              <a:t>													</a:t>
            </a:r>
            <a:r>
              <a:rPr lang="nl-NL" sz="2000" dirty="0" smtClean="0"/>
              <a:t>door Camiel Zimmerman</a:t>
            </a:r>
            <a:endParaRPr lang="nl-NL" dirty="0"/>
          </a:p>
        </p:txBody>
      </p:sp>
    </p:spTree>
    <p:extLst>
      <p:ext uri="{BB962C8B-B14F-4D97-AF65-F5344CB8AC3E}">
        <p14:creationId xmlns:p14="http://schemas.microsoft.com/office/powerpoint/2010/main" val="4159414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inhoud 2"/>
          <p:cNvSpPr>
            <a:spLocks noGrp="1"/>
          </p:cNvSpPr>
          <p:nvPr>
            <p:ph idx="1"/>
          </p:nvPr>
        </p:nvSpPr>
        <p:spPr/>
        <p:txBody>
          <a:bodyPr/>
          <a:lstStyle/>
          <a:p>
            <a:r>
              <a:rPr lang="nl-NL" smtClean="0"/>
              <a:t>Wat? Twee dagen fietsen: route(delen) Amstel Gold Race;</a:t>
            </a:r>
          </a:p>
          <a:p>
            <a:r>
              <a:rPr lang="nl-NL" smtClean="0"/>
              <a:t>Voor wie? Alle TCV-leden; verschillende snelheidsgroepen;</a:t>
            </a:r>
          </a:p>
          <a:p>
            <a:r>
              <a:rPr lang="nl-NL" smtClean="0"/>
              <a:t>Wanneer? Vrijdag 23 t/m zondag 25 mei;</a:t>
            </a:r>
          </a:p>
          <a:p>
            <a:r>
              <a:rPr lang="nl-NL" smtClean="0"/>
              <a:t>Waar? Hotel De Heer van Valkenburg;</a:t>
            </a:r>
          </a:p>
          <a:p>
            <a:r>
              <a:rPr lang="nl-NL" smtClean="0"/>
              <a:t>Kosten? € 60,- p.p.;</a:t>
            </a:r>
          </a:p>
          <a:p>
            <a:r>
              <a:rPr lang="nl-NL" smtClean="0"/>
              <a:t>Inschrijven? Nu!!! (of uiterlijk 1 april a.s.).</a:t>
            </a:r>
          </a:p>
        </p:txBody>
      </p:sp>
      <p:sp>
        <p:nvSpPr>
          <p:cNvPr id="2" name="Titel 1"/>
          <p:cNvSpPr>
            <a:spLocks noGrp="1"/>
          </p:cNvSpPr>
          <p:nvPr>
            <p:ph type="title"/>
          </p:nvPr>
        </p:nvSpPr>
        <p:spPr/>
        <p:txBody>
          <a:bodyPr rtlCol="0">
            <a:normAutofit/>
          </a:bodyPr>
          <a:lstStyle/>
          <a:p>
            <a:pPr>
              <a:defRPr/>
            </a:pPr>
            <a:r>
              <a:rPr lang="nl-NL" dirty="0" smtClean="0"/>
              <a:t>Ga je ook mee? Fietsen in Limburg!</a:t>
            </a:r>
            <a:endParaRPr lang="nl-NL" dirty="0"/>
          </a:p>
        </p:txBody>
      </p:sp>
    </p:spTree>
    <p:extLst>
      <p:ext uri="{BB962C8B-B14F-4D97-AF65-F5344CB8AC3E}">
        <p14:creationId xmlns:p14="http://schemas.microsoft.com/office/powerpoint/2010/main" val="2196191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ert">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452</TotalTime>
  <Words>579</Words>
  <Application>Microsoft Office PowerPoint</Application>
  <PresentationFormat>Breedbeeld</PresentationFormat>
  <Paragraphs>147</Paragraphs>
  <Slides>25</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25</vt:i4>
      </vt:variant>
    </vt:vector>
  </HeadingPairs>
  <TitlesOfParts>
    <vt:vector size="30" baseType="lpstr">
      <vt:lpstr>Arial</vt:lpstr>
      <vt:lpstr>Century Gothic</vt:lpstr>
      <vt:lpstr>Wingdings</vt:lpstr>
      <vt:lpstr>Wingdings 3</vt:lpstr>
      <vt:lpstr>Sliert</vt:lpstr>
      <vt:lpstr>Teampresentaties 2014 </vt:lpstr>
      <vt:lpstr>Terugblik </vt:lpstr>
      <vt:lpstr>Tijdritten 2014        door Ton Brouwer</vt:lpstr>
      <vt:lpstr>Voor elck wat wils</vt:lpstr>
      <vt:lpstr>PowerPoint-presentatie</vt:lpstr>
      <vt:lpstr>Wat hebben we nog nodig?</vt:lpstr>
      <vt:lpstr>Inschrijven kan</vt:lpstr>
      <vt:lpstr>Fietsen in Limburg                door Camiel Zimmerman</vt:lpstr>
      <vt:lpstr>Ga je ook mee? Fietsen in Limburg!</vt:lpstr>
      <vt:lpstr>Zaterdagochtenden er op uit!                door Ton Diepeveen</vt:lpstr>
      <vt:lpstr>Zaterdagochtenden er op uit met TCV</vt:lpstr>
      <vt:lpstr>Promotieploeg          door Jan van Bussel en Jos Koedijk</vt:lpstr>
      <vt:lpstr> Kernwoorden </vt:lpstr>
      <vt:lpstr>Last Gear – Eerbeek 2000</vt:lpstr>
      <vt:lpstr>Last Gear - Eerbeek 2014</vt:lpstr>
      <vt:lpstr>Ledengroei </vt:lpstr>
      <vt:lpstr>Gesprekken</vt:lpstr>
      <vt:lpstr>Ons voorstel</vt:lpstr>
      <vt:lpstr>Vervolg</vt:lpstr>
      <vt:lpstr>Clinic MTB</vt:lpstr>
      <vt:lpstr>Clinic MTB zaterdag 8 maart 2014</vt:lpstr>
      <vt:lpstr>Inhoud clinic</vt:lpstr>
      <vt:lpstr>Programma clinic</vt:lpstr>
      <vt:lpstr>Opgave tot en met 28 februari bij Fred Mulder </vt:lpstr>
      <vt:lpstr>Begeleiding nieuwe leden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Tijdritten 2014</dc:title>
  <dc:creator>Ton Diepeveen</dc:creator>
  <cp:lastModifiedBy>Ton Diepeveen</cp:lastModifiedBy>
  <cp:revision>16</cp:revision>
  <dcterms:created xsi:type="dcterms:W3CDTF">2014-02-20T21:34:50Z</dcterms:created>
  <dcterms:modified xsi:type="dcterms:W3CDTF">2014-02-26T07:03:41Z</dcterms:modified>
</cp:coreProperties>
</file>